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17" r:id="rId5"/>
    <p:sldId id="307" r:id="rId6"/>
    <p:sldId id="318" r:id="rId7"/>
    <p:sldId id="308" r:id="rId8"/>
    <p:sldId id="278" r:id="rId9"/>
    <p:sldId id="321" r:id="rId10"/>
    <p:sldId id="309" r:id="rId11"/>
    <p:sldId id="263" r:id="rId12"/>
    <p:sldId id="320" r:id="rId13"/>
    <p:sldId id="311" r:id="rId14"/>
    <p:sldId id="310" r:id="rId15"/>
    <p:sldId id="322" r:id="rId16"/>
    <p:sldId id="319" r:id="rId17"/>
    <p:sldId id="326" r:id="rId18"/>
    <p:sldId id="325"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E34"/>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5" autoAdjust="0"/>
  </p:normalViewPr>
  <p:slideViewPr>
    <p:cSldViewPr snapToGrid="0">
      <p:cViewPr varScale="1">
        <p:scale>
          <a:sx n="81" d="100"/>
          <a:sy n="81" d="100"/>
        </p:scale>
        <p:origin x="677" y="58"/>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19-Apr-24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19-Apr-24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8.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14.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6.xml"/><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2076090" y="2353235"/>
            <a:ext cx="8039817" cy="2151529"/>
          </a:xfrm>
        </p:spPr>
        <p:txBody>
          <a:bodyPr anchor="ctr"/>
          <a:lstStyle/>
          <a:p>
            <a:r>
              <a:rPr lang="zh-CN" altLang="en-US" sz="6000" dirty="0">
                <a:solidFill>
                  <a:srgbClr val="444F56"/>
                </a:solidFill>
                <a:latin typeface="汉仪文黑-55简" panose="00020600040101010101" charset="-122"/>
                <a:ea typeface="汉仪文黑-55简" panose="00020600040101010101" charset="-122"/>
                <a:cs typeface="汉仪文黑-55简" panose="00020600040101010101" charset="-122"/>
              </a:rPr>
              <a:t>智能家居答辩</a:t>
            </a:r>
            <a:br>
              <a:rPr lang="en-US" altLang="zh-CN" sz="4000" dirty="0">
                <a:solidFill>
                  <a:srgbClr val="444F56"/>
                </a:solidFill>
                <a:latin typeface="汉仪文黑-55简" panose="00020600040101010101" charset="-122"/>
                <a:ea typeface="汉仪文黑-55简" panose="00020600040101010101" charset="-122"/>
                <a:cs typeface="汉仪文黑-55简" panose="00020600040101010101" charset="-122"/>
              </a:rPr>
            </a:br>
            <a:r>
              <a:rPr lang="en-US" altLang="zh-CN" sz="4000" dirty="0">
                <a:solidFill>
                  <a:srgbClr val="444F56"/>
                </a:solidFill>
                <a:latin typeface="汉仪文黑-55简" panose="00020600040101010101" charset="-122"/>
                <a:ea typeface="汉仪文黑-55简" panose="00020600040101010101" charset="-122"/>
              </a:rPr>
              <a:t>Defense of Smart Home Project.</a:t>
            </a:r>
            <a:endParaRPr lang="en-US" sz="4000" dirty="0"/>
          </a:p>
        </p:txBody>
      </p:sp>
      <p:sp>
        <p:nvSpPr>
          <p:cNvPr id="5" name="Content Placeholder 10">
            <a:extLst>
              <a:ext uri="{FF2B5EF4-FFF2-40B4-BE49-F238E27FC236}">
                <a16:creationId xmlns:a16="http://schemas.microsoft.com/office/drawing/2014/main" id="{415C2AD7-C6C0-4CA7-A921-F4B9360FA530}"/>
              </a:ext>
            </a:extLst>
          </p:cNvPr>
          <p:cNvSpPr txBox="1">
            <a:spLocks/>
          </p:cNvSpPr>
          <p:nvPr/>
        </p:nvSpPr>
        <p:spPr>
          <a:xfrm>
            <a:off x="340657" y="5495364"/>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grpSp>
        <p:nvGrpSpPr>
          <p:cNvPr id="4" name="组合 7">
            <a:extLst>
              <a:ext uri="{FF2B5EF4-FFF2-40B4-BE49-F238E27FC236}">
                <a16:creationId xmlns:a16="http://schemas.microsoft.com/office/drawing/2014/main" id="{D5C0752C-C528-47A4-8ADA-FE53601633E5}"/>
              </a:ext>
            </a:extLst>
          </p:cNvPr>
          <p:cNvGrpSpPr/>
          <p:nvPr/>
        </p:nvGrpSpPr>
        <p:grpSpPr>
          <a:xfrm>
            <a:off x="5414010" y="1646155"/>
            <a:ext cx="1363975" cy="824905"/>
            <a:chOff x="2013178" y="1064583"/>
            <a:chExt cx="1363975" cy="824905"/>
          </a:xfrm>
        </p:grpSpPr>
        <p:sp>
          <p:nvSpPr>
            <p:cNvPr id="6" name="任意多边形 37">
              <a:extLst>
                <a:ext uri="{FF2B5EF4-FFF2-40B4-BE49-F238E27FC236}">
                  <a16:creationId xmlns:a16="http://schemas.microsoft.com/office/drawing/2014/main" id="{602D1296-F090-4F4F-8883-14BA57FA0575}"/>
                </a:ext>
              </a:extLst>
            </p:cNvPr>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35">
              <a:extLst>
                <a:ext uri="{FF2B5EF4-FFF2-40B4-BE49-F238E27FC236}">
                  <a16:creationId xmlns:a16="http://schemas.microsoft.com/office/drawing/2014/main" id="{BCC327B6-AE25-4942-9DA9-F8817B23B3F0}"/>
                </a:ext>
              </a:extLst>
            </p:cNvPr>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5">
              <a:extLst>
                <a:ext uri="{FF2B5EF4-FFF2-40B4-BE49-F238E27FC236}">
                  <a16:creationId xmlns:a16="http://schemas.microsoft.com/office/drawing/2014/main" id="{CBF50CF7-9E97-4F7A-9165-06BD1657B231}"/>
                </a:ext>
              </a:extLst>
            </p:cNvPr>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9" name="等腰三角形 6">
              <a:extLst>
                <a:ext uri="{FF2B5EF4-FFF2-40B4-BE49-F238E27FC236}">
                  <a16:creationId xmlns:a16="http://schemas.microsoft.com/office/drawing/2014/main" id="{F2B042F0-09B1-48C4-9EC2-59674EEF3C25}"/>
                </a:ext>
              </a:extLst>
            </p:cNvPr>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E8D8E1-13AC-4CA5-9145-E1297440D1ED}"/>
              </a:ext>
            </a:extLst>
          </p:cNvPr>
          <p:cNvGrpSpPr/>
          <p:nvPr/>
        </p:nvGrpSpPr>
        <p:grpSpPr>
          <a:xfrm>
            <a:off x="393691" y="442923"/>
            <a:ext cx="3571875" cy="2370952"/>
            <a:chOff x="781050" y="366329"/>
            <a:chExt cx="3571875" cy="2370952"/>
          </a:xfrm>
        </p:grpSpPr>
        <p:grpSp>
          <p:nvGrpSpPr>
            <p:cNvPr id="9" name="Group 8">
              <a:extLst>
                <a:ext uri="{FF2B5EF4-FFF2-40B4-BE49-F238E27FC236}">
                  <a16:creationId xmlns:a16="http://schemas.microsoft.com/office/drawing/2014/main" id="{5B582196-AD38-42E5-96E8-D1211162677C}"/>
                </a:ext>
              </a:extLst>
            </p:cNvPr>
            <p:cNvGrpSpPr/>
            <p:nvPr/>
          </p:nvGrpSpPr>
          <p:grpSpPr>
            <a:xfrm>
              <a:off x="781050" y="366329"/>
              <a:ext cx="3571875" cy="2370952"/>
              <a:chOff x="6622295" y="1688956"/>
              <a:chExt cx="3671633" cy="1854052"/>
            </a:xfrm>
          </p:grpSpPr>
          <p:sp>
            <p:nvSpPr>
              <p:cNvPr id="13" name="矩形 5">
                <a:extLst>
                  <a:ext uri="{FF2B5EF4-FFF2-40B4-BE49-F238E27FC236}">
                    <a16:creationId xmlns:a16="http://schemas.microsoft.com/office/drawing/2014/main" id="{75F4A447-1A96-446C-A1AC-534473A944D4}"/>
                  </a:ext>
                </a:extLst>
              </p:cNvPr>
              <p:cNvSpPr/>
              <p:nvPr>
                <p:custDataLst>
                  <p:tags r:id="rId18"/>
                </p:custDataLst>
              </p:nvPr>
            </p:nvSpPr>
            <p:spPr>
              <a:xfrm>
                <a:off x="6622295" y="2100264"/>
                <a:ext cx="3671633" cy="1442744"/>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FFBFEFAB-E9BA-41A3-A8E1-BD897906FAFB}"/>
                  </a:ext>
                </a:extLst>
              </p:cNvPr>
              <p:cNvGrpSpPr/>
              <p:nvPr/>
            </p:nvGrpSpPr>
            <p:grpSpPr>
              <a:xfrm>
                <a:off x="7363502" y="1688956"/>
                <a:ext cx="2228399" cy="580340"/>
                <a:chOff x="7363502" y="1688956"/>
                <a:chExt cx="2228399" cy="580340"/>
              </a:xfrm>
            </p:grpSpPr>
            <p:sp>
              <p:nvSpPr>
                <p:cNvPr id="15" name="矩形 3">
                  <a:extLst>
                    <a:ext uri="{FF2B5EF4-FFF2-40B4-BE49-F238E27FC236}">
                      <a16:creationId xmlns:a16="http://schemas.microsoft.com/office/drawing/2014/main" id="{17A5378D-7D41-4E5E-B33A-7096F657C5D0}"/>
                    </a:ext>
                  </a:extLst>
                </p:cNvPr>
                <p:cNvSpPr/>
                <p:nvPr>
                  <p:custDataLst>
                    <p:tags r:id="rId19"/>
                  </p:custDataLst>
                </p:nvPr>
              </p:nvSpPr>
              <p:spPr>
                <a:xfrm>
                  <a:off x="7363503" y="1688956"/>
                  <a:ext cx="2228398" cy="58034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8">
                  <a:extLst>
                    <a:ext uri="{FF2B5EF4-FFF2-40B4-BE49-F238E27FC236}">
                      <a16:creationId xmlns:a16="http://schemas.microsoft.com/office/drawing/2014/main" id="{0D5E97D1-9641-45E8-B350-9D89CA8D7F51}"/>
                    </a:ext>
                  </a:extLst>
                </p:cNvPr>
                <p:cNvSpPr txBox="1"/>
                <p:nvPr>
                  <p:custDataLst>
                    <p:tags r:id="rId20"/>
                  </p:custDataLst>
                </p:nvPr>
              </p:nvSpPr>
              <p:spPr>
                <a:xfrm>
                  <a:off x="7363502" y="1778090"/>
                  <a:ext cx="2228398" cy="457286"/>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使用技术</a:t>
                  </a:r>
                  <a:r>
                    <a:rPr lang="en-US" altLang="zh-CN" sz="1600" b="1" dirty="0">
                      <a:solidFill>
                        <a:srgbClr val="DCE1E4"/>
                      </a:solidFill>
                      <a:latin typeface="汉仪文黑-55简" panose="00020600040101010101" charset="-122"/>
                      <a:ea typeface="汉仪文黑-55简" panose="00020600040101010101" charset="-122"/>
                    </a:rPr>
                    <a:t>Technologies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0" name="文本框 19">
              <a:extLst>
                <a:ext uri="{FF2B5EF4-FFF2-40B4-BE49-F238E27FC236}">
                  <a16:creationId xmlns:a16="http://schemas.microsoft.com/office/drawing/2014/main" id="{1F549D43-72CE-456A-98A7-B0611FD0256D}"/>
                </a:ext>
              </a:extLst>
            </p:cNvPr>
            <p:cNvSpPr txBox="1"/>
            <p:nvPr>
              <p:custDataLst>
                <p:tags r:id="rId17"/>
              </p:custDataLst>
            </p:nvPr>
          </p:nvSpPr>
          <p:spPr>
            <a:xfrm>
              <a:off x="781050" y="1067208"/>
              <a:ext cx="3571875" cy="167007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Microcontroller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Sensor Technology</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RS232 Communication Technology, </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Programming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I2C Bus Technology</a:t>
              </a:r>
            </a:p>
          </p:txBody>
        </p:sp>
      </p:grpSp>
      <p:grpSp>
        <p:nvGrpSpPr>
          <p:cNvPr id="21" name="Group 20">
            <a:extLst>
              <a:ext uri="{FF2B5EF4-FFF2-40B4-BE49-F238E27FC236}">
                <a16:creationId xmlns:a16="http://schemas.microsoft.com/office/drawing/2014/main" id="{98B74855-64F5-4068-8D03-1645A303F2D7}"/>
              </a:ext>
            </a:extLst>
          </p:cNvPr>
          <p:cNvGrpSpPr/>
          <p:nvPr/>
        </p:nvGrpSpPr>
        <p:grpSpPr>
          <a:xfrm>
            <a:off x="732796" y="3078959"/>
            <a:ext cx="2893664" cy="1483559"/>
            <a:chOff x="6184104" y="1973492"/>
            <a:chExt cx="2893664" cy="1041582"/>
          </a:xfrm>
        </p:grpSpPr>
        <p:grpSp>
          <p:nvGrpSpPr>
            <p:cNvPr id="22" name="Group 21">
              <a:extLst>
                <a:ext uri="{FF2B5EF4-FFF2-40B4-BE49-F238E27FC236}">
                  <a16:creationId xmlns:a16="http://schemas.microsoft.com/office/drawing/2014/main" id="{24DCB083-E29A-40C2-BEA7-2F16596222E2}"/>
                </a:ext>
              </a:extLst>
            </p:cNvPr>
            <p:cNvGrpSpPr/>
            <p:nvPr/>
          </p:nvGrpSpPr>
          <p:grpSpPr>
            <a:xfrm>
              <a:off x="6184104" y="1973492"/>
              <a:ext cx="2893664" cy="1041582"/>
              <a:chOff x="6154052" y="1859079"/>
              <a:chExt cx="2893664" cy="1041582"/>
            </a:xfrm>
          </p:grpSpPr>
          <p:sp>
            <p:nvSpPr>
              <p:cNvPr id="24" name="矩形 5">
                <a:extLst>
                  <a:ext uri="{FF2B5EF4-FFF2-40B4-BE49-F238E27FC236}">
                    <a16:creationId xmlns:a16="http://schemas.microsoft.com/office/drawing/2014/main" id="{2CD30051-FB4D-4DCC-9D2F-527CE53747B1}"/>
                  </a:ext>
                </a:extLst>
              </p:cNvPr>
              <p:cNvSpPr/>
              <p:nvPr>
                <p:custDataLst>
                  <p:tags r:id="rId14"/>
                </p:custDataLst>
              </p:nvPr>
            </p:nvSpPr>
            <p:spPr>
              <a:xfrm>
                <a:off x="6154052" y="2100264"/>
                <a:ext cx="2893664" cy="800397"/>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BDCDBF0C-225F-41A4-B7E3-9EE3D11B2D2A}"/>
                  </a:ext>
                </a:extLst>
              </p:cNvPr>
              <p:cNvGrpSpPr/>
              <p:nvPr/>
            </p:nvGrpSpPr>
            <p:grpSpPr>
              <a:xfrm>
                <a:off x="6495321" y="1859079"/>
                <a:ext cx="2230552" cy="483410"/>
                <a:chOff x="6495321" y="1859079"/>
                <a:chExt cx="2230552" cy="483410"/>
              </a:xfrm>
            </p:grpSpPr>
            <p:sp>
              <p:nvSpPr>
                <p:cNvPr id="27" name="矩形 3">
                  <a:extLst>
                    <a:ext uri="{FF2B5EF4-FFF2-40B4-BE49-F238E27FC236}">
                      <a16:creationId xmlns:a16="http://schemas.microsoft.com/office/drawing/2014/main" id="{8409FBD0-83C4-4989-ABBF-28A61E39714A}"/>
                    </a:ext>
                  </a:extLst>
                </p:cNvPr>
                <p:cNvSpPr/>
                <p:nvPr>
                  <p:custDataLst>
                    <p:tags r:id="rId15"/>
                  </p:custDataLst>
                </p:nvPr>
              </p:nvSpPr>
              <p:spPr>
                <a:xfrm>
                  <a:off x="6497475" y="1859079"/>
                  <a:ext cx="2228398" cy="48341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8">
                  <a:extLst>
                    <a:ext uri="{FF2B5EF4-FFF2-40B4-BE49-F238E27FC236}">
                      <a16:creationId xmlns:a16="http://schemas.microsoft.com/office/drawing/2014/main" id="{712C38B9-6E0E-4785-A5C6-B7F8593455B3}"/>
                    </a:ext>
                  </a:extLst>
                </p:cNvPr>
                <p:cNvSpPr txBox="1"/>
                <p:nvPr>
                  <p:custDataLst>
                    <p:tags r:id="rId16"/>
                  </p:custDataLst>
                </p:nvPr>
              </p:nvSpPr>
              <p:spPr>
                <a:xfrm>
                  <a:off x="6495321" y="1886278"/>
                  <a:ext cx="2228398" cy="410561"/>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使用库</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Libraries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23" name="文本框 19">
              <a:extLst>
                <a:ext uri="{FF2B5EF4-FFF2-40B4-BE49-F238E27FC236}">
                  <a16:creationId xmlns:a16="http://schemas.microsoft.com/office/drawing/2014/main" id="{06BAAA59-EEE8-4B0F-9659-AFE010E1288B}"/>
                </a:ext>
              </a:extLst>
            </p:cNvPr>
            <p:cNvSpPr txBox="1"/>
            <p:nvPr>
              <p:custDataLst>
                <p:tags r:id="rId13"/>
              </p:custDataLst>
            </p:nvPr>
          </p:nvSpPr>
          <p:spPr>
            <a:xfrm>
              <a:off x="6207915" y="2467232"/>
              <a:ext cx="2869852" cy="49186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a:t>
              </a:r>
              <a:r>
                <a:rPr lang="en-US" altLang="zh-CN" sz="1400" dirty="0" err="1">
                  <a:solidFill>
                    <a:srgbClr val="444F56"/>
                  </a:solidFill>
                  <a:latin typeface="汉仪文黑-55简" panose="00020600040101010101" charset="-122"/>
                  <a:ea typeface="汉仪文黑-55简" panose="00020600040101010101" charset="-122"/>
                </a:rPr>
                <a:t>FirmataExpress</a:t>
              </a:r>
              <a:r>
                <a:rPr lang="en-US" altLang="zh-CN" sz="1400" dirty="0">
                  <a:solidFill>
                    <a:srgbClr val="444F56"/>
                  </a:solidFill>
                  <a:latin typeface="汉仪文黑-55简" panose="00020600040101010101" charset="-122"/>
                  <a:ea typeface="汉仪文黑-55简" panose="00020600040101010101" charset="-122"/>
                </a:rPr>
                <a:t> v1.1.0</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PyMata4Ex</a:t>
              </a:r>
              <a:endParaRPr lang="zh-CN" altLang="en-US" sz="1400" dirty="0">
                <a:solidFill>
                  <a:srgbClr val="444F56"/>
                </a:solidFill>
                <a:latin typeface="汉仪文黑-55简" panose="00020600040101010101" charset="-122"/>
                <a:ea typeface="汉仪文黑-55简" panose="00020600040101010101" charset="-122"/>
              </a:endParaRPr>
            </a:p>
          </p:txBody>
        </p:sp>
      </p:grpSp>
      <p:grpSp>
        <p:nvGrpSpPr>
          <p:cNvPr id="29" name="Group 28">
            <a:extLst>
              <a:ext uri="{FF2B5EF4-FFF2-40B4-BE49-F238E27FC236}">
                <a16:creationId xmlns:a16="http://schemas.microsoft.com/office/drawing/2014/main" id="{89903668-0733-4F35-949A-885B1B37067B}"/>
              </a:ext>
            </a:extLst>
          </p:cNvPr>
          <p:cNvGrpSpPr/>
          <p:nvPr/>
        </p:nvGrpSpPr>
        <p:grpSpPr>
          <a:xfrm>
            <a:off x="325527" y="4842506"/>
            <a:ext cx="3640039" cy="1679643"/>
            <a:chOff x="6184104" y="1927491"/>
            <a:chExt cx="3640039" cy="1132790"/>
          </a:xfrm>
        </p:grpSpPr>
        <p:grpSp>
          <p:nvGrpSpPr>
            <p:cNvPr id="30" name="Group 29">
              <a:extLst>
                <a:ext uri="{FF2B5EF4-FFF2-40B4-BE49-F238E27FC236}">
                  <a16:creationId xmlns:a16="http://schemas.microsoft.com/office/drawing/2014/main" id="{C35F268F-FCA5-4A3F-B636-6D9054C782D0}"/>
                </a:ext>
              </a:extLst>
            </p:cNvPr>
            <p:cNvGrpSpPr/>
            <p:nvPr/>
          </p:nvGrpSpPr>
          <p:grpSpPr>
            <a:xfrm>
              <a:off x="6184104" y="1927491"/>
              <a:ext cx="3571876" cy="1132790"/>
              <a:chOff x="6154052" y="1813078"/>
              <a:chExt cx="3571876" cy="1132790"/>
            </a:xfrm>
          </p:grpSpPr>
          <p:sp>
            <p:nvSpPr>
              <p:cNvPr id="32" name="矩形 5">
                <a:extLst>
                  <a:ext uri="{FF2B5EF4-FFF2-40B4-BE49-F238E27FC236}">
                    <a16:creationId xmlns:a16="http://schemas.microsoft.com/office/drawing/2014/main" id="{4BA1D3BD-88C1-4B39-91D4-405D3662E1A4}"/>
                  </a:ext>
                </a:extLst>
              </p:cNvPr>
              <p:cNvSpPr/>
              <p:nvPr>
                <p:custDataLst>
                  <p:tags r:id="rId10"/>
                </p:custDataLst>
              </p:nvPr>
            </p:nvSpPr>
            <p:spPr>
              <a:xfrm>
                <a:off x="6154052" y="2100265"/>
                <a:ext cx="3571876" cy="84560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C6B00F92-FCB2-41D6-BFDA-A619AA800816}"/>
                  </a:ext>
                </a:extLst>
              </p:cNvPr>
              <p:cNvGrpSpPr/>
              <p:nvPr/>
            </p:nvGrpSpPr>
            <p:grpSpPr>
              <a:xfrm>
                <a:off x="6832400" y="1813078"/>
                <a:ext cx="2228400" cy="486376"/>
                <a:chOff x="6832400" y="1813078"/>
                <a:chExt cx="2228400" cy="486376"/>
              </a:xfrm>
            </p:grpSpPr>
            <p:sp>
              <p:nvSpPr>
                <p:cNvPr id="34" name="矩形 3">
                  <a:extLst>
                    <a:ext uri="{FF2B5EF4-FFF2-40B4-BE49-F238E27FC236}">
                      <a16:creationId xmlns:a16="http://schemas.microsoft.com/office/drawing/2014/main" id="{0554C431-92E5-4F04-8828-DB97B44C6E81}"/>
                    </a:ext>
                  </a:extLst>
                </p:cNvPr>
                <p:cNvSpPr/>
                <p:nvPr>
                  <p:custDataLst>
                    <p:tags r:id="rId11"/>
                  </p:custDataLst>
                </p:nvPr>
              </p:nvSpPr>
              <p:spPr>
                <a:xfrm>
                  <a:off x="6832402" y="1813078"/>
                  <a:ext cx="2228398" cy="48637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8">
                  <a:extLst>
                    <a:ext uri="{FF2B5EF4-FFF2-40B4-BE49-F238E27FC236}">
                      <a16:creationId xmlns:a16="http://schemas.microsoft.com/office/drawing/2014/main" id="{5322B77B-BE54-4A06-A120-6BA390E33003}"/>
                    </a:ext>
                  </a:extLst>
                </p:cNvPr>
                <p:cNvSpPr txBox="1"/>
                <p:nvPr>
                  <p:custDataLst>
                    <p:tags r:id="rId12"/>
                  </p:custDataLst>
                </p:nvPr>
              </p:nvSpPr>
              <p:spPr>
                <a:xfrm>
                  <a:off x="6832400" y="1858406"/>
                  <a:ext cx="2228398" cy="410561"/>
                </a:xfrm>
                <a:prstGeom prst="rect">
                  <a:avLst/>
                </a:prstGeom>
                <a:noFill/>
              </p:spPr>
              <p:txBody>
                <a:bodyPr wrap="square" rtlCol="0">
                  <a:spAutoFit/>
                </a:bodyPr>
                <a:lstStyle/>
                <a:p>
                  <a:pPr algn="ctr"/>
                  <a:r>
                    <a:rPr lang="zh-CN" altLang="en-US" sz="1600" b="1" dirty="0">
                      <a:solidFill>
                        <a:srgbClr val="DCE1E4"/>
                      </a:solidFill>
                      <a:ea typeface="汉仪文黑-55简" panose="00020600040101010101" charset="-122"/>
                    </a:rPr>
                    <a:t>软件配置</a:t>
                  </a:r>
                </a:p>
                <a:p>
                  <a:pPr algn="ctr"/>
                  <a:r>
                    <a:rPr lang="en-US" altLang="zh-CN" sz="1600" b="1" dirty="0">
                      <a:solidFill>
                        <a:srgbClr val="DCE1E4"/>
                      </a:solidFill>
                      <a:latin typeface="汉仪文黑-55简" panose="00020600040101010101" charset="-122"/>
                      <a:ea typeface="汉仪文黑-55简" panose="00020600040101010101" charset="-122"/>
                    </a:rPr>
                    <a:t>Software Used</a:t>
                  </a:r>
                </a:p>
              </p:txBody>
            </p:sp>
          </p:grpSp>
        </p:grpSp>
        <p:sp>
          <p:nvSpPr>
            <p:cNvPr id="31" name="文本框 19">
              <a:extLst>
                <a:ext uri="{FF2B5EF4-FFF2-40B4-BE49-F238E27FC236}">
                  <a16:creationId xmlns:a16="http://schemas.microsoft.com/office/drawing/2014/main" id="{3A5D0864-0781-4C5B-B85C-9181994DA614}"/>
                </a:ext>
              </a:extLst>
            </p:cNvPr>
            <p:cNvSpPr txBox="1"/>
            <p:nvPr>
              <p:custDataLst>
                <p:tags r:id="rId9"/>
              </p:custDataLst>
            </p:nvPr>
          </p:nvSpPr>
          <p:spPr>
            <a:xfrm>
              <a:off x="6231728" y="2369846"/>
              <a:ext cx="3592415" cy="690435"/>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v3.12</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IDE v2.3.2</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PyCharm v2024.1 Community Edition</a:t>
              </a:r>
            </a:p>
          </p:txBody>
        </p:sp>
      </p:grpSp>
      <p:grpSp>
        <p:nvGrpSpPr>
          <p:cNvPr id="36" name="Group 35">
            <a:extLst>
              <a:ext uri="{FF2B5EF4-FFF2-40B4-BE49-F238E27FC236}">
                <a16:creationId xmlns:a16="http://schemas.microsoft.com/office/drawing/2014/main" id="{96696061-DE47-4382-B479-3C07396DC8DC}"/>
              </a:ext>
            </a:extLst>
          </p:cNvPr>
          <p:cNvGrpSpPr/>
          <p:nvPr/>
        </p:nvGrpSpPr>
        <p:grpSpPr>
          <a:xfrm>
            <a:off x="4529029" y="443145"/>
            <a:ext cx="7269280" cy="2892651"/>
            <a:chOff x="6211436" y="1913479"/>
            <a:chExt cx="4647298" cy="2206211"/>
          </a:xfrm>
        </p:grpSpPr>
        <p:grpSp>
          <p:nvGrpSpPr>
            <p:cNvPr id="37" name="Group 36">
              <a:extLst>
                <a:ext uri="{FF2B5EF4-FFF2-40B4-BE49-F238E27FC236}">
                  <a16:creationId xmlns:a16="http://schemas.microsoft.com/office/drawing/2014/main" id="{E671832B-B3C7-4020-9E02-57E63669C5DB}"/>
                </a:ext>
              </a:extLst>
            </p:cNvPr>
            <p:cNvGrpSpPr/>
            <p:nvPr/>
          </p:nvGrpSpPr>
          <p:grpSpPr>
            <a:xfrm>
              <a:off x="6312194" y="1913479"/>
              <a:ext cx="4353704" cy="2206211"/>
              <a:chOff x="6282142" y="1799066"/>
              <a:chExt cx="4353704" cy="2206211"/>
            </a:xfrm>
          </p:grpSpPr>
          <p:sp>
            <p:nvSpPr>
              <p:cNvPr id="39" name="矩形 5">
                <a:extLst>
                  <a:ext uri="{FF2B5EF4-FFF2-40B4-BE49-F238E27FC236}">
                    <a16:creationId xmlns:a16="http://schemas.microsoft.com/office/drawing/2014/main" id="{A73F6D75-129F-4F54-9C40-7142D7A39675}"/>
                  </a:ext>
                </a:extLst>
              </p:cNvPr>
              <p:cNvSpPr/>
              <p:nvPr>
                <p:custDataLst>
                  <p:tags r:id="rId6"/>
                </p:custDataLst>
              </p:nvPr>
            </p:nvSpPr>
            <p:spPr>
              <a:xfrm>
                <a:off x="6282142" y="2100264"/>
                <a:ext cx="4353704" cy="190501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39">
                <a:extLst>
                  <a:ext uri="{FF2B5EF4-FFF2-40B4-BE49-F238E27FC236}">
                    <a16:creationId xmlns:a16="http://schemas.microsoft.com/office/drawing/2014/main" id="{B87BE1BD-D087-4475-B9CC-8D5C51D0BE36}"/>
                  </a:ext>
                </a:extLst>
              </p:cNvPr>
              <p:cNvGrpSpPr/>
              <p:nvPr/>
            </p:nvGrpSpPr>
            <p:grpSpPr>
              <a:xfrm>
                <a:off x="6877050" y="1799066"/>
                <a:ext cx="3438524" cy="552123"/>
                <a:chOff x="6877050" y="1799066"/>
                <a:chExt cx="3438524" cy="552123"/>
              </a:xfrm>
            </p:grpSpPr>
            <p:sp>
              <p:nvSpPr>
                <p:cNvPr id="41" name="矩形 3">
                  <a:extLst>
                    <a:ext uri="{FF2B5EF4-FFF2-40B4-BE49-F238E27FC236}">
                      <a16:creationId xmlns:a16="http://schemas.microsoft.com/office/drawing/2014/main" id="{C1A37245-5D64-4824-A9AD-CE84F8FBB8E8}"/>
                    </a:ext>
                  </a:extLst>
                </p:cNvPr>
                <p:cNvSpPr/>
                <p:nvPr>
                  <p:custDataLst>
                    <p:tags r:id="rId7"/>
                  </p:custDataLst>
                </p:nvPr>
              </p:nvSpPr>
              <p:spPr>
                <a:xfrm>
                  <a:off x="6877050" y="1799066"/>
                  <a:ext cx="3438524" cy="552123"/>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18">
                  <a:extLst>
                    <a:ext uri="{FF2B5EF4-FFF2-40B4-BE49-F238E27FC236}">
                      <a16:creationId xmlns:a16="http://schemas.microsoft.com/office/drawing/2014/main" id="{6DAE736F-42B1-40AA-89C2-CF903D75F37E}"/>
                    </a:ext>
                  </a:extLst>
                </p:cNvPr>
                <p:cNvSpPr txBox="1"/>
                <p:nvPr>
                  <p:custDataLst>
                    <p:tags r:id="rId8"/>
                  </p:custDataLst>
                </p:nvPr>
              </p:nvSpPr>
              <p:spPr>
                <a:xfrm>
                  <a:off x="7005637" y="1881911"/>
                  <a:ext cx="3181350" cy="41056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实践箱</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Arduino Mini Practice Board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38" name="文本框 19">
              <a:extLst>
                <a:ext uri="{FF2B5EF4-FFF2-40B4-BE49-F238E27FC236}">
                  <a16:creationId xmlns:a16="http://schemas.microsoft.com/office/drawing/2014/main" id="{24743001-649C-4C4C-B7B0-8899A4EE7B46}"/>
                </a:ext>
              </a:extLst>
            </p:cNvPr>
            <p:cNvSpPr txBox="1"/>
            <p:nvPr>
              <p:custDataLst>
                <p:tags r:id="rId5"/>
              </p:custDataLst>
            </p:nvPr>
          </p:nvSpPr>
          <p:spPr>
            <a:xfrm>
              <a:off x="6211436" y="2456558"/>
              <a:ext cx="4647298" cy="1663131"/>
            </a:xfrm>
            <a:prstGeom prst="rect">
              <a:avLst/>
            </a:prstGeom>
            <a:noFill/>
          </p:spPr>
          <p:txBody>
            <a:bodyPr wrap="square" rtlCol="0">
              <a:spAutoFit/>
            </a:bodyPr>
            <a:lstStyle/>
            <a:p>
              <a:pPr algn="ctr">
                <a:lnSpc>
                  <a:spcPct val="150000"/>
                </a:lnSpc>
                <a:spcBef>
                  <a:spcPts val="600"/>
                </a:spcBef>
              </a:pPr>
              <a:r>
                <a:rPr lang="zh-CN" altLang="en-US" sz="1400" b="1" u="sng" dirty="0">
                  <a:solidFill>
                    <a:schemeClr val="accent2">
                      <a:lumMod val="75000"/>
                    </a:schemeClr>
                  </a:solidFill>
                  <a:latin typeface="汉仪文黑-55简" panose="00020600040101010101" charset="-122"/>
                  <a:ea typeface="汉仪文黑-55简" panose="00020600040101010101" charset="-122"/>
                </a:rPr>
                <a:t>迷你练习板提供各种模拟和数字输入</a:t>
              </a:r>
              <a:r>
                <a:rPr lang="en-US" altLang="zh-CN" sz="1400" b="1" u="sng" dirty="0">
                  <a:solidFill>
                    <a:schemeClr val="accent2">
                      <a:lumMod val="75000"/>
                    </a:schemeClr>
                  </a:solidFill>
                  <a:latin typeface="汉仪文黑-55简" panose="00020600040101010101" charset="-122"/>
                  <a:ea typeface="汉仪文黑-55简" panose="00020600040101010101" charset="-122"/>
                </a:rPr>
                <a:t>/</a:t>
              </a:r>
              <a:r>
                <a:rPr lang="zh-CN" altLang="en-US" sz="1400" b="1" u="sng" dirty="0">
                  <a:solidFill>
                    <a:schemeClr val="accent2">
                      <a:lumMod val="75000"/>
                    </a:schemeClr>
                  </a:solidFill>
                  <a:latin typeface="汉仪文黑-55简" panose="00020600040101010101" charset="-122"/>
                  <a:ea typeface="汉仪文黑-55简" panose="00020600040101010101" charset="-122"/>
                </a:rPr>
                <a:t>输出引脚。 在这个项目中，我们使用以下组件</a:t>
              </a:r>
              <a:r>
                <a:rPr lang="zh-CN" altLang="en-US" sz="1400" b="1" dirty="0">
                  <a:solidFill>
                    <a:schemeClr val="accent2">
                      <a:lumMod val="75000"/>
                    </a:schemeClr>
                  </a:solidFill>
                  <a:latin typeface="汉仪文黑-55简" panose="00020600040101010101" charset="-122"/>
                  <a:ea typeface="汉仪文黑-55简" panose="00020600040101010101" charset="-122"/>
                </a:rPr>
                <a:t>：</a:t>
              </a:r>
              <a:endParaRPr lang="en-US" altLang="zh-CN" sz="1400" b="1" dirty="0">
                <a:solidFill>
                  <a:schemeClr val="accent2">
                    <a:lumMod val="75000"/>
                  </a:schemeClr>
                </a:solidFill>
                <a:latin typeface="汉仪文黑-55简" panose="00020600040101010101" charset="-122"/>
                <a:ea typeface="汉仪文黑-55简" panose="00020600040101010101" charset="-122"/>
              </a:endParaRP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温湿度传感器 </a:t>
              </a:r>
              <a:r>
                <a:rPr lang="en-US" altLang="zh-CN" sz="1300" b="1" dirty="0">
                  <a:solidFill>
                    <a:srgbClr val="444F56"/>
                  </a:solidFill>
                  <a:latin typeface="汉仪文黑-55简" panose="00020600040101010101" charset="-122"/>
                  <a:ea typeface="汉仪文黑-55简" panose="00020600040101010101" charset="-122"/>
                </a:rPr>
                <a:t>/ Climate Sensor: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2 </a:t>
              </a:r>
            </a:p>
            <a:p>
              <a:pPr algn="ctr">
                <a:lnSpc>
                  <a:spcPct val="150000"/>
                </a:lnSpc>
              </a:pPr>
              <a:r>
                <a:rPr lang="en-US" altLang="zh-CN" sz="1300" b="1" dirty="0">
                  <a:solidFill>
                    <a:srgbClr val="444F56"/>
                  </a:solidFill>
                  <a:latin typeface="汉仪文黑-55简" panose="00020600040101010101" charset="-122"/>
                  <a:ea typeface="汉仪文黑-55简" panose="00020600040101010101" charset="-122"/>
                </a:rPr>
                <a:t>LCD</a:t>
              </a:r>
              <a:r>
                <a:rPr lang="zh-CN" altLang="en-US" sz="1300" b="1" dirty="0">
                  <a:solidFill>
                    <a:srgbClr val="444F56"/>
                  </a:solidFill>
                  <a:latin typeface="汉仪文黑-55简" panose="00020600040101010101" charset="-122"/>
                  <a:ea typeface="汉仪文黑-55简" panose="00020600040101010101" charset="-122"/>
                </a:rPr>
                <a:t>屏幕 </a:t>
              </a:r>
              <a:r>
                <a:rPr lang="en-US" altLang="zh-CN" sz="1300" b="1" dirty="0">
                  <a:solidFill>
                    <a:srgbClr val="444F56"/>
                  </a:solidFill>
                  <a:latin typeface="汉仪文黑-55简" panose="00020600040101010101" charset="-122"/>
                  <a:ea typeface="汉仪文黑-55简" panose="00020600040101010101" charset="-122"/>
                </a:rPr>
                <a:t>/ Display:</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A4</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A5</a:t>
              </a:r>
              <a:br>
                <a:rPr lang="en-US" altLang="zh-CN" sz="1300" dirty="0">
                  <a:solidFill>
                    <a:srgbClr val="444F56"/>
                  </a:solidFill>
                  <a:latin typeface="汉仪文黑-55简" panose="00020600040101010101" charset="-122"/>
                  <a:ea typeface="汉仪文黑-55简" panose="00020600040101010101" charset="-122"/>
                </a:rPr>
              </a:br>
              <a:r>
                <a:rPr lang="zh-CN" altLang="en-US" sz="1300" b="1" dirty="0">
                  <a:solidFill>
                    <a:srgbClr val="444F56"/>
                  </a:solidFill>
                  <a:latin typeface="汉仪文黑-55简" panose="00020600040101010101" charset="-122"/>
                  <a:ea typeface="汉仪文黑-55简" panose="00020600040101010101" charset="-122"/>
                </a:rPr>
                <a:t>风扇 </a:t>
              </a:r>
              <a:r>
                <a:rPr lang="en-US" altLang="zh-CN" sz="1300" b="1" dirty="0">
                  <a:solidFill>
                    <a:srgbClr val="444F56"/>
                  </a:solidFill>
                  <a:latin typeface="汉仪文黑-55简" panose="00020600040101010101" charset="-122"/>
                  <a:ea typeface="汉仪文黑-55简" panose="00020600040101010101" charset="-122"/>
                </a:rPr>
                <a:t>/ Fan:</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3 </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蜂鸣器 </a:t>
              </a:r>
              <a:r>
                <a:rPr lang="en-US" altLang="zh-CN" sz="1300" b="1" dirty="0">
                  <a:solidFill>
                    <a:srgbClr val="444F56"/>
                  </a:solidFill>
                  <a:latin typeface="汉仪文黑-55简" panose="00020600040101010101" charset="-122"/>
                  <a:ea typeface="汉仪文黑-55简" panose="00020600040101010101" charset="-122"/>
                </a:rPr>
                <a:t>/ Buzzer: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4</a:t>
              </a:r>
              <a:br>
                <a:rPr lang="en-US" altLang="zh-CN" sz="1300" dirty="0">
                  <a:solidFill>
                    <a:srgbClr val="444F56"/>
                  </a:solidFill>
                  <a:latin typeface="汉仪文黑-55简" panose="00020600040101010101" charset="-122"/>
                  <a:ea typeface="汉仪文黑-55简" panose="00020600040101010101" charset="-122"/>
                </a:rPr>
              </a:br>
              <a:r>
                <a:rPr lang="en-US" altLang="zh-CN" sz="1300" b="1" dirty="0">
                  <a:solidFill>
                    <a:srgbClr val="444F56"/>
                  </a:solidFill>
                  <a:latin typeface="汉仪文黑-55简" panose="00020600040101010101" charset="-122"/>
                  <a:ea typeface="汉仪文黑-55简" panose="00020600040101010101" charset="-122"/>
                </a:rPr>
                <a:t>RGB </a:t>
              </a:r>
              <a:r>
                <a:rPr lang="zh-CN" altLang="en-US" sz="1300" b="1" dirty="0">
                  <a:solidFill>
                    <a:srgbClr val="444F56"/>
                  </a:solidFill>
                  <a:latin typeface="汉仪文黑-55简" panose="00020600040101010101" charset="-122"/>
                  <a:ea typeface="汉仪文黑-55简" panose="00020600040101010101" charset="-122"/>
                </a:rPr>
                <a:t>三色彩灯 </a:t>
              </a:r>
              <a:r>
                <a:rPr lang="en-US" altLang="zh-CN" sz="1300" b="1" dirty="0">
                  <a:solidFill>
                    <a:srgbClr val="444F56"/>
                  </a:solidFill>
                  <a:latin typeface="汉仪文黑-55简" panose="00020600040101010101" charset="-122"/>
                  <a:ea typeface="汉仪文黑-55简" panose="00020600040101010101" charset="-122"/>
                </a:rPr>
                <a:t>/ LED light bulb: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5,6</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7.</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滑动变阻器 </a:t>
              </a:r>
              <a:r>
                <a:rPr lang="en-US" altLang="zh-CN" sz="1300" b="1" dirty="0">
                  <a:solidFill>
                    <a:srgbClr val="444F56"/>
                  </a:solidFill>
                  <a:latin typeface="汉仪文黑-55简" panose="00020600040101010101" charset="-122"/>
                  <a:ea typeface="汉仪文黑-55简" panose="00020600040101010101" charset="-122"/>
                </a:rPr>
                <a:t>/ Slide Rheostat: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A2</a:t>
              </a:r>
            </a:p>
          </p:txBody>
        </p:sp>
      </p:grpSp>
      <p:grpSp>
        <p:nvGrpSpPr>
          <p:cNvPr id="50" name="Group 49">
            <a:extLst>
              <a:ext uri="{FF2B5EF4-FFF2-40B4-BE49-F238E27FC236}">
                <a16:creationId xmlns:a16="http://schemas.microsoft.com/office/drawing/2014/main" id="{BC02BF74-1040-4A4C-B38B-4AC416A413EC}"/>
              </a:ext>
            </a:extLst>
          </p:cNvPr>
          <p:cNvGrpSpPr/>
          <p:nvPr/>
        </p:nvGrpSpPr>
        <p:grpSpPr>
          <a:xfrm>
            <a:off x="4686634" y="3466301"/>
            <a:ext cx="6810041" cy="2950592"/>
            <a:chOff x="4476032" y="2006500"/>
            <a:chExt cx="6810041" cy="1985176"/>
          </a:xfrm>
        </p:grpSpPr>
        <p:grpSp>
          <p:nvGrpSpPr>
            <p:cNvPr id="51" name="Group 50">
              <a:extLst>
                <a:ext uri="{FF2B5EF4-FFF2-40B4-BE49-F238E27FC236}">
                  <a16:creationId xmlns:a16="http://schemas.microsoft.com/office/drawing/2014/main" id="{06AA6075-A976-4A62-A423-91FA183496DB}"/>
                </a:ext>
              </a:extLst>
            </p:cNvPr>
            <p:cNvGrpSpPr/>
            <p:nvPr/>
          </p:nvGrpSpPr>
          <p:grpSpPr>
            <a:xfrm>
              <a:off x="4476032" y="2006500"/>
              <a:ext cx="6810041" cy="1985176"/>
              <a:chOff x="4445980" y="1892087"/>
              <a:chExt cx="6810041" cy="1985176"/>
            </a:xfrm>
          </p:grpSpPr>
          <p:sp>
            <p:nvSpPr>
              <p:cNvPr id="53" name="矩形 5">
                <a:extLst>
                  <a:ext uri="{FF2B5EF4-FFF2-40B4-BE49-F238E27FC236}">
                    <a16:creationId xmlns:a16="http://schemas.microsoft.com/office/drawing/2014/main" id="{D9D367A3-970F-4AF8-B551-1ABBDFA89F7C}"/>
                  </a:ext>
                </a:extLst>
              </p:cNvPr>
              <p:cNvSpPr/>
              <p:nvPr>
                <p:custDataLst>
                  <p:tags r:id="rId2"/>
                </p:custDataLst>
              </p:nvPr>
            </p:nvSpPr>
            <p:spPr>
              <a:xfrm>
                <a:off x="4445980" y="2100264"/>
                <a:ext cx="6810041" cy="1776999"/>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Group 53">
                <a:extLst>
                  <a:ext uri="{FF2B5EF4-FFF2-40B4-BE49-F238E27FC236}">
                    <a16:creationId xmlns:a16="http://schemas.microsoft.com/office/drawing/2014/main" id="{0854FDA2-2FF9-4171-9230-680806404E17}"/>
                  </a:ext>
                </a:extLst>
              </p:cNvPr>
              <p:cNvGrpSpPr/>
              <p:nvPr/>
            </p:nvGrpSpPr>
            <p:grpSpPr>
              <a:xfrm>
                <a:off x="6131738" y="1892087"/>
                <a:ext cx="3438524" cy="416354"/>
                <a:chOff x="6131738" y="1892087"/>
                <a:chExt cx="3438524" cy="416354"/>
              </a:xfrm>
            </p:grpSpPr>
            <p:sp>
              <p:nvSpPr>
                <p:cNvPr id="55" name="矩形 3">
                  <a:extLst>
                    <a:ext uri="{FF2B5EF4-FFF2-40B4-BE49-F238E27FC236}">
                      <a16:creationId xmlns:a16="http://schemas.microsoft.com/office/drawing/2014/main" id="{420B3C83-14FD-4A91-9C38-402570ECA056}"/>
                    </a:ext>
                  </a:extLst>
                </p:cNvPr>
                <p:cNvSpPr/>
                <p:nvPr>
                  <p:custDataLst>
                    <p:tags r:id="rId3"/>
                  </p:custDataLst>
                </p:nvPr>
              </p:nvSpPr>
              <p:spPr>
                <a:xfrm>
                  <a:off x="6131738" y="1892087"/>
                  <a:ext cx="3438524" cy="41635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18">
                  <a:extLst>
                    <a:ext uri="{FF2B5EF4-FFF2-40B4-BE49-F238E27FC236}">
                      <a16:creationId xmlns:a16="http://schemas.microsoft.com/office/drawing/2014/main" id="{066BE5FE-F6AB-4D7B-B241-91EEA8A1BA9E}"/>
                    </a:ext>
                  </a:extLst>
                </p:cNvPr>
                <p:cNvSpPr txBox="1"/>
                <p:nvPr>
                  <p:custDataLst>
                    <p:tags r:id="rId4"/>
                  </p:custDataLst>
                </p:nvPr>
              </p:nvSpPr>
              <p:spPr>
                <a:xfrm>
                  <a:off x="6269213" y="1909190"/>
                  <a:ext cx="3181350" cy="39344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软件组件</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Software Components</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52" name="文本框 19">
              <a:extLst>
                <a:ext uri="{FF2B5EF4-FFF2-40B4-BE49-F238E27FC236}">
                  <a16:creationId xmlns:a16="http://schemas.microsoft.com/office/drawing/2014/main" id="{193380C4-A853-4D1B-B388-7D080EA7BFBF}"/>
                </a:ext>
              </a:extLst>
            </p:cNvPr>
            <p:cNvSpPr txBox="1"/>
            <p:nvPr>
              <p:custDataLst>
                <p:tags r:id="rId1"/>
              </p:custDataLst>
            </p:nvPr>
          </p:nvSpPr>
          <p:spPr>
            <a:xfrm>
              <a:off x="4675723" y="2390286"/>
              <a:ext cx="6179490" cy="1558490"/>
            </a:xfrm>
            <a:prstGeom prst="rect">
              <a:avLst/>
            </a:prstGeom>
            <a:noFill/>
          </p:spPr>
          <p:txBody>
            <a:bodyPr wrap="square" rtlCol="0">
              <a:spAutoFit/>
            </a:bodyPr>
            <a:lstStyle/>
            <a:p>
              <a:pPr algn="ctr">
                <a:lnSpc>
                  <a:spcPct val="150000"/>
                </a:lnSpc>
              </a:pPr>
              <a:r>
                <a:rPr lang="zh-CN" altLang="en-US" sz="1400" b="1" u="sng" dirty="0">
                  <a:solidFill>
                    <a:schemeClr val="accent2">
                      <a:lumMod val="75000"/>
                    </a:schemeClr>
                  </a:solidFill>
                  <a:latin typeface="汉仪文黑-55简" panose="00020600040101010101" charset="-122"/>
                  <a:ea typeface="汉仪文黑-55简" panose="00020600040101010101" charset="-122"/>
                </a:rPr>
                <a:t>软件组件在 </a:t>
              </a:r>
              <a:r>
                <a:rPr lang="en-US" altLang="zh-CN" sz="1400" b="1" u="sng" dirty="0" err="1">
                  <a:solidFill>
                    <a:schemeClr val="accent2">
                      <a:lumMod val="75000"/>
                    </a:schemeClr>
                  </a:solidFill>
                  <a:latin typeface="汉仪文黑-55简" panose="00020600040101010101" charset="-122"/>
                  <a:ea typeface="汉仪文黑-55简" panose="00020600040101010101" charset="-122"/>
                </a:rPr>
                <a:t>src</a:t>
              </a:r>
              <a:r>
                <a:rPr lang="en-US" altLang="zh-CN" sz="1400" b="1" u="sng" dirty="0">
                  <a:solidFill>
                    <a:schemeClr val="accent2">
                      <a:lumMod val="75000"/>
                    </a:schemeClr>
                  </a:solidFill>
                  <a:latin typeface="汉仪文黑-55简" panose="00020600040101010101" charset="-122"/>
                  <a:ea typeface="汉仪文黑-55简" panose="00020600040101010101" charset="-122"/>
                </a:rPr>
                <a:t>/modules </a:t>
              </a:r>
              <a:r>
                <a:rPr lang="zh-CN" altLang="en-US" sz="1400" b="1" u="sng" dirty="0">
                  <a:solidFill>
                    <a:schemeClr val="accent2">
                      <a:lumMod val="75000"/>
                    </a:schemeClr>
                  </a:solidFill>
                  <a:latin typeface="汉仪文黑-55简" panose="00020600040101010101" charset="-122"/>
                  <a:ea typeface="汉仪文黑-55简" panose="00020600040101010101" charset="-122"/>
                </a:rPr>
                <a:t>目录下组织成单独的模块</a:t>
              </a:r>
              <a:r>
                <a:rPr lang="zh-CN" altLang="en-US" sz="1400" b="1" dirty="0">
                  <a:solidFill>
                    <a:schemeClr val="accent2">
                      <a:lumMod val="75000"/>
                    </a:schemeClr>
                  </a:solidFill>
                  <a:latin typeface="汉仪文黑-55简" panose="00020600040101010101" charset="-122"/>
                  <a:ea typeface="汉仪文黑-55简" panose="00020600040101010101" charset="-122"/>
                </a:rPr>
                <a:t>：</a:t>
              </a:r>
              <a:br>
                <a:rPr lang="en-US" altLang="zh-CN" sz="1400" b="1" dirty="0">
                  <a:solidFill>
                    <a:schemeClr val="accent2">
                      <a:lumMod val="75000"/>
                    </a:schemeClr>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climate_sensor.py: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2</a:t>
              </a:r>
              <a:r>
                <a:rPr lang="zh-CN" altLang="en-US" sz="1400" dirty="0">
                  <a:solidFill>
                    <a:srgbClr val="444F56"/>
                  </a:solidFill>
                  <a:latin typeface="汉仪文黑-55简" panose="00020600040101010101" charset="-122"/>
                  <a:ea typeface="汉仪文黑-55简" panose="00020600040101010101" charset="-122"/>
                </a:rPr>
                <a:t>实现温度和湿度监控</a:t>
              </a:r>
              <a:r>
                <a:rPr lang="en-US" altLang="zh-CN" sz="1400" dirty="0">
                  <a:solidFill>
                    <a:srgbClr val="444F56"/>
                  </a:solidFill>
                  <a:latin typeface="汉仪文黑-55简" panose="00020600040101010101" charset="-122"/>
                  <a:ea typeface="汉仪文黑-55简" panose="00020600040101010101" charset="-122"/>
                </a:rPr>
                <a:t>; </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display.py: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A4</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A5</a:t>
              </a:r>
              <a:r>
                <a:rPr lang="zh-CN" altLang="en-US" sz="1400" dirty="0">
                  <a:solidFill>
                    <a:srgbClr val="444F56"/>
                  </a:solidFill>
                  <a:latin typeface="汉仪文黑-55简" panose="00020600040101010101" charset="-122"/>
                  <a:ea typeface="汉仪文黑-55简" panose="00020600040101010101" charset="-122"/>
                </a:rPr>
                <a:t>通过 </a:t>
              </a:r>
              <a:r>
                <a:rPr lang="en-US" altLang="zh-CN" sz="1400" dirty="0">
                  <a:solidFill>
                    <a:srgbClr val="444F56"/>
                  </a:solidFill>
                  <a:latin typeface="汉仪文黑-55简" panose="00020600040101010101" charset="-122"/>
                  <a:ea typeface="汉仪文黑-55简" panose="00020600040101010101" charset="-122"/>
                </a:rPr>
                <a:t>LCD </a:t>
              </a:r>
              <a:r>
                <a:rPr lang="zh-CN" altLang="en-US" sz="1400" dirty="0">
                  <a:solidFill>
                    <a:srgbClr val="444F56"/>
                  </a:solidFill>
                  <a:latin typeface="汉仪文黑-55简" panose="00020600040101010101" charset="-122"/>
                  <a:ea typeface="汉仪文黑-55简" panose="00020600040101010101" charset="-122"/>
                </a:rPr>
                <a:t>显示屏管理视觉输出</a:t>
              </a:r>
              <a:r>
                <a:rPr lang="en-US" altLang="zh-CN" sz="1400" dirty="0">
                  <a:solidFill>
                    <a:srgbClr val="444F56"/>
                  </a:solidFill>
                  <a:latin typeface="汉仪文黑-55简" panose="00020600040101010101" charset="-122"/>
                  <a:ea typeface="汉仪文黑-55简" panose="00020600040101010101" charset="-122"/>
                </a:rPr>
                <a:t>;</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fan.py: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3</a:t>
              </a:r>
              <a:r>
                <a:rPr lang="zh-CN" altLang="en-US" sz="1400" dirty="0">
                  <a:solidFill>
                    <a:srgbClr val="444F56"/>
                  </a:solidFill>
                  <a:latin typeface="汉仪文黑-55简" panose="00020600040101010101" charset="-122"/>
                  <a:ea typeface="汉仪文黑-55简" panose="00020600040101010101" charset="-122"/>
                </a:rPr>
                <a:t>控制风扇的运行</a:t>
              </a:r>
              <a:r>
                <a:rPr lang="en-US" altLang="zh-CN" sz="1400" dirty="0">
                  <a:solidFill>
                    <a:srgbClr val="444F56"/>
                  </a:solidFill>
                  <a:latin typeface="汉仪文黑-55简" panose="00020600040101010101" charset="-122"/>
                  <a:ea typeface="汉仪文黑-55简" panose="00020600040101010101" charset="-122"/>
                </a:rPr>
                <a:t>;</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fire_alarm.py: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4</a:t>
              </a:r>
              <a:r>
                <a:rPr lang="zh-CN" altLang="en-US" sz="1400" dirty="0">
                  <a:solidFill>
                    <a:srgbClr val="444F56"/>
                  </a:solidFill>
                  <a:latin typeface="汉仪文黑-55简" panose="00020600040101010101" charset="-122"/>
                  <a:ea typeface="汉仪文黑-55简" panose="00020600040101010101" charset="-122"/>
                </a:rPr>
                <a:t>通过蜂鸣器处理紧急警报。</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lightbulb.py: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5,6</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7</a:t>
              </a:r>
              <a:r>
                <a:rPr lang="zh-CN" altLang="en-US" sz="1400" dirty="0">
                  <a:solidFill>
                    <a:srgbClr val="444F56"/>
                  </a:solidFill>
                  <a:latin typeface="汉仪文黑-55简" panose="00020600040101010101" charset="-122"/>
                  <a:ea typeface="汉仪文黑-55简" panose="00020600040101010101" charset="-122"/>
                </a:rPr>
                <a:t>管理 </a:t>
              </a:r>
              <a:r>
                <a:rPr lang="en-US" altLang="zh-CN" sz="1400" dirty="0">
                  <a:solidFill>
                    <a:srgbClr val="444F56"/>
                  </a:solidFill>
                  <a:latin typeface="汉仪文黑-55简" panose="00020600040101010101" charset="-122"/>
                  <a:ea typeface="汉仪文黑-55简" panose="00020600040101010101" charset="-122"/>
                </a:rPr>
                <a:t>RGB LED </a:t>
              </a:r>
              <a:r>
                <a:rPr lang="zh-CN" altLang="en-US" sz="1400" dirty="0">
                  <a:solidFill>
                    <a:srgbClr val="444F56"/>
                  </a:solidFill>
                  <a:latin typeface="汉仪文黑-55简" panose="00020600040101010101" charset="-122"/>
                  <a:ea typeface="汉仪文黑-55简" panose="00020600040101010101" charset="-122"/>
                </a:rPr>
                <a:t>灯泡的颜色和强度。</a:t>
              </a:r>
              <a:endParaRPr lang="en-US" altLang="zh-CN" sz="1400" dirty="0">
                <a:solidFill>
                  <a:srgbClr val="444F56"/>
                </a:solidFill>
                <a:latin typeface="汉仪文黑-55简" panose="00020600040101010101" charset="-122"/>
                <a:ea typeface="汉仪文黑-55简" panose="00020600040101010101" charset="-122"/>
              </a:endParaRP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slide_potentiometer.py: </a:t>
              </a:r>
              <a:r>
                <a:rPr lang="zh-CN" altLang="en-US" sz="1400" dirty="0">
                  <a:solidFill>
                    <a:srgbClr val="444F56"/>
                  </a:solidFill>
                  <a:latin typeface="汉仪文黑-55简" panose="00020600040101010101" charset="-122"/>
                  <a:ea typeface="汉仪文黑-55简" panose="00020600040101010101" charset="-122"/>
                </a:rPr>
                <a:t>使</a:t>
              </a:r>
              <a:r>
                <a:rPr lang="zh-CN" altLang="en-US" sz="1400" dirty="0">
                  <a:solidFill>
                    <a:srgbClr val="444F56"/>
                  </a:solidFill>
                  <a:ea typeface="汉仪文黑-55简" panose="00020600040101010101" charset="-122"/>
                </a:rPr>
                <a:t>用管脚</a:t>
              </a:r>
              <a:r>
                <a:rPr lang="en-US" altLang="zh-CN" sz="1400" dirty="0">
                  <a:solidFill>
                    <a:srgbClr val="444F56"/>
                  </a:solidFill>
                  <a:ea typeface="汉仪文黑-55简" panose="00020600040101010101" charset="-122"/>
                </a:rPr>
                <a:t>A2</a:t>
              </a:r>
              <a:r>
                <a:rPr lang="zh-CN" altLang="en-US" sz="1400" dirty="0">
                  <a:solidFill>
                    <a:srgbClr val="444F56"/>
                  </a:solidFill>
                  <a:ea typeface="汉仪文黑-55简" panose="00020600040101010101" charset="-122"/>
                </a:rPr>
                <a:t>从滑动变阻器读取模拟值。</a:t>
              </a:r>
              <a:endParaRPr lang="en-US" altLang="zh-CN" sz="1400" dirty="0">
                <a:solidFill>
                  <a:srgbClr val="444F56"/>
                </a:solidFill>
                <a:ea typeface="汉仪文黑-55简" panose="00020600040101010101" charset="-122"/>
              </a:endParaRPr>
            </a:p>
          </p:txBody>
        </p:sp>
      </p:grpSp>
    </p:spTree>
    <p:extLst>
      <p:ext uri="{BB962C8B-B14F-4D97-AF65-F5344CB8AC3E}">
        <p14:creationId xmlns:p14="http://schemas.microsoft.com/office/powerpoint/2010/main" val="374834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164845" y="257174"/>
            <a:ext cx="10360152" cy="914400"/>
          </a:xfrm>
        </p:spPr>
        <p:txBody>
          <a:bodyPr/>
          <a:lstStyle/>
          <a:p>
            <a:pPr algn="ctr"/>
            <a:r>
              <a:rPr lang="zh-CN" altLang="en-US" sz="4000" b="1" dirty="0"/>
              <a:t>系统安装及运行指导</a:t>
            </a:r>
            <a:endParaRPr lang="en-US" sz="4000" b="1" dirty="0"/>
          </a:p>
        </p:txBody>
      </p:sp>
      <p:pic>
        <p:nvPicPr>
          <p:cNvPr id="8" name="Content Placeholder 7">
            <a:extLst>
              <a:ext uri="{FF2B5EF4-FFF2-40B4-BE49-F238E27FC236}">
                <a16:creationId xmlns:a16="http://schemas.microsoft.com/office/drawing/2014/main" id="{375185A9-1AAD-44C6-AB09-7F2BFDBB721F}"/>
              </a:ext>
            </a:extLst>
          </p:cNvPr>
          <p:cNvPicPr>
            <a:picLocks noGrp="1" noChangeAspect="1"/>
          </p:cNvPicPr>
          <p:nvPr>
            <p:ph sz="quarter" idx="12"/>
          </p:nvPr>
        </p:nvPicPr>
        <p:blipFill>
          <a:blip r:embed="rId3"/>
          <a:stretch>
            <a:fillRect/>
          </a:stretch>
        </p:blipFill>
        <p:spPr>
          <a:xfrm>
            <a:off x="6000663" y="1545311"/>
            <a:ext cx="6026492" cy="5179340"/>
          </a:xfrm>
        </p:spPr>
      </p:pic>
      <p:pic>
        <p:nvPicPr>
          <p:cNvPr id="6" name="Content Placeholder 5">
            <a:extLst>
              <a:ext uri="{FF2B5EF4-FFF2-40B4-BE49-F238E27FC236}">
                <a16:creationId xmlns:a16="http://schemas.microsoft.com/office/drawing/2014/main" id="{D54B40F3-CF49-4C2B-A5FB-F4B8458B573C}"/>
              </a:ext>
            </a:extLst>
          </p:cNvPr>
          <p:cNvPicPr>
            <a:picLocks noGrp="1" noChangeAspect="1"/>
          </p:cNvPicPr>
          <p:nvPr>
            <p:ph sz="quarter" idx="11"/>
          </p:nvPr>
        </p:nvPicPr>
        <p:blipFill>
          <a:blip r:embed="rId4"/>
          <a:stretch>
            <a:fillRect/>
          </a:stretch>
        </p:blipFill>
        <p:spPr>
          <a:xfrm>
            <a:off x="164845" y="1545311"/>
            <a:ext cx="5788280" cy="5179340"/>
          </a:xfrm>
        </p:spPr>
      </p:pic>
    </p:spTree>
    <p:extLst>
      <p:ext uri="{BB962C8B-B14F-4D97-AF65-F5344CB8AC3E}">
        <p14:creationId xmlns:p14="http://schemas.microsoft.com/office/powerpoint/2010/main" val="423010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785877-06C7-4446-9640-D6E53226713B}"/>
              </a:ext>
            </a:extLst>
          </p:cNvPr>
          <p:cNvSpPr txBox="1">
            <a:spLocks/>
          </p:cNvSpPr>
          <p:nvPr/>
        </p:nvSpPr>
        <p:spPr>
          <a:xfrm>
            <a:off x="560615" y="1088571"/>
            <a:ext cx="11070770" cy="57109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zh-CN" altLang="en-US" sz="2000" dirty="0"/>
              <a:t>智能家居卫士系统坚持软件工程的基本原则，展示以下最佳实践：</a:t>
            </a:r>
          </a:p>
          <a:p>
            <a:pPr marL="342900" indent="-342900" algn="just">
              <a:lnSpc>
                <a:spcPct val="100000"/>
              </a:lnSpc>
              <a:buFont typeface="Wingdings" panose="05000000000000000000" pitchFamily="2" charset="2"/>
              <a:buChar char="v"/>
            </a:pPr>
            <a:r>
              <a:rPr lang="zh-CN" altLang="en-US" sz="2000" dirty="0"/>
              <a:t>面向对象设计（</a:t>
            </a:r>
            <a:r>
              <a:rPr lang="en-US" altLang="zh-CN" sz="2000" dirty="0"/>
              <a:t>OOP</a:t>
            </a:r>
            <a:r>
              <a:rPr lang="zh-CN" altLang="en-US" sz="2000" dirty="0"/>
              <a:t>）：秉承</a:t>
            </a:r>
            <a:r>
              <a:rPr lang="en-US" altLang="zh-CN" sz="2000" dirty="0"/>
              <a:t>OOP</a:t>
            </a:r>
            <a:r>
              <a:rPr lang="zh-CN" altLang="en-US" sz="2000" dirty="0"/>
              <a:t>原则，系统的组件经过精心设计，具有模块化和易于维护的特点。通过将功能封装在类中，系统实现了高度的可重用性和可扩展性。</a:t>
            </a:r>
          </a:p>
          <a:p>
            <a:pPr marL="342900" indent="-342900" algn="just">
              <a:lnSpc>
                <a:spcPct val="100000"/>
              </a:lnSpc>
              <a:buFont typeface="Wingdings" panose="05000000000000000000" pitchFamily="2" charset="2"/>
              <a:buChar char="v"/>
            </a:pPr>
            <a:r>
              <a:rPr lang="zh-CN" altLang="en-US" sz="2000" dirty="0"/>
              <a:t>设计模式，用于遵循 </a:t>
            </a:r>
            <a:r>
              <a:rPr lang="en-US" altLang="zh-CN" sz="2000" dirty="0"/>
              <a:t>SRP </a:t>
            </a:r>
            <a:r>
              <a:rPr lang="zh-CN" altLang="en-US" sz="2000" dirty="0"/>
              <a:t>和 </a:t>
            </a:r>
            <a:r>
              <a:rPr lang="en-US" altLang="zh-CN" sz="2000" dirty="0"/>
              <a:t>OCP </a:t>
            </a:r>
            <a:r>
              <a:rPr lang="zh-CN" altLang="en-US" sz="2000" dirty="0"/>
              <a:t>原则来设计可重用和可扩展的软件 ：</a:t>
            </a:r>
          </a:p>
          <a:p>
            <a:pPr marL="804863" indent="-342900" algn="just">
              <a:lnSpc>
                <a:spcPct val="100000"/>
              </a:lnSpc>
              <a:buFont typeface="Wingdings" panose="05000000000000000000" pitchFamily="2" charset="2"/>
              <a:buChar char="ü"/>
            </a:pPr>
            <a:r>
              <a:rPr lang="zh-CN" altLang="en-US" sz="2000" dirty="0"/>
              <a:t>策略模式：系统采用策略模式来高效处理各种输入来源。通过</a:t>
            </a:r>
            <a:r>
              <a:rPr lang="en-US" altLang="zh-CN" sz="2000" dirty="0" err="1"/>
              <a:t>HomeGuardian</a:t>
            </a:r>
            <a:r>
              <a:rPr lang="zh-CN" altLang="en-US" sz="2000" dirty="0"/>
              <a:t>类中的</a:t>
            </a:r>
            <a:r>
              <a:rPr lang="en-US" altLang="zh-CN" sz="2000" dirty="0"/>
              <a:t>initialize()</a:t>
            </a:r>
            <a:r>
              <a:rPr lang="zh-CN" altLang="en-US" sz="2000" dirty="0"/>
              <a:t> 函数，系统动态地适应不同的输入机制。无论是来自实时传感器数据还是来自滑块的模拟输入，策略模式都能够实现这些来源之间的无缝切换。</a:t>
            </a:r>
          </a:p>
          <a:p>
            <a:pPr marL="804863" indent="-342900" algn="just">
              <a:lnSpc>
                <a:spcPct val="100000"/>
              </a:lnSpc>
              <a:buFont typeface="Wingdings" panose="05000000000000000000" pitchFamily="2" charset="2"/>
              <a:buChar char="ü"/>
            </a:pPr>
            <a:r>
              <a:rPr lang="zh-CN" altLang="en-US" sz="2000" dirty="0"/>
              <a:t>观察者模式：利用观察者模式，系统建立了一个稳健的机制来监视环境因素的变化。在这里，</a:t>
            </a:r>
            <a:r>
              <a:rPr lang="en-US" altLang="zh-CN" sz="2000" dirty="0" err="1"/>
              <a:t>HomeGuardian</a:t>
            </a:r>
            <a:r>
              <a:rPr lang="zh-CN" altLang="en-US" sz="2000" dirty="0"/>
              <a:t>类扮演观察者的角色，而</a:t>
            </a:r>
            <a:r>
              <a:rPr lang="en-US" altLang="zh-CN" sz="2000" dirty="0" err="1"/>
              <a:t>ClimateSensor</a:t>
            </a:r>
            <a:r>
              <a:rPr lang="zh-CN" altLang="en-US" sz="2000" dirty="0"/>
              <a:t>或</a:t>
            </a:r>
            <a:r>
              <a:rPr lang="en-US" altLang="zh-CN" sz="2000" dirty="0" err="1"/>
              <a:t>SlidePotentiometer</a:t>
            </a:r>
            <a:r>
              <a:rPr lang="zh-CN" altLang="en-US" sz="2000" dirty="0"/>
              <a:t>类根据用户选择扮演主题的角色。当主题的状态发生变化时，观察者会立即收到通知，使系统能够适当地做出响应。</a:t>
            </a:r>
          </a:p>
          <a:p>
            <a:pPr marL="342900" indent="-342900" algn="just">
              <a:lnSpc>
                <a:spcPct val="100000"/>
              </a:lnSpc>
              <a:buFont typeface="Wingdings" panose="05000000000000000000" pitchFamily="2" charset="2"/>
              <a:buChar char="v"/>
            </a:pPr>
            <a:r>
              <a:rPr lang="en-US" altLang="zh-CN" sz="2000" dirty="0"/>
              <a:t>UML</a:t>
            </a:r>
            <a:r>
              <a:rPr lang="zh-CN" altLang="en-US" sz="2000" dirty="0"/>
              <a:t>图表：位于</a:t>
            </a:r>
            <a:r>
              <a:rPr lang="en-US" altLang="zh-CN" sz="2000" dirty="0"/>
              <a:t>"</a:t>
            </a:r>
            <a:r>
              <a:rPr lang="zh-CN" altLang="en-US" sz="2000" dirty="0"/>
              <a:t>实习</a:t>
            </a:r>
            <a:r>
              <a:rPr lang="en-US" altLang="zh-CN" sz="2000" dirty="0"/>
              <a:t>"</a:t>
            </a:r>
            <a:r>
              <a:rPr lang="zh-CN" altLang="en-US" sz="2000" dirty="0"/>
              <a:t>目录中的综合</a:t>
            </a:r>
            <a:r>
              <a:rPr lang="en-US" altLang="zh-CN" sz="2000" dirty="0"/>
              <a:t>UML</a:t>
            </a:r>
            <a:r>
              <a:rPr lang="zh-CN" altLang="en-US" sz="2000" dirty="0"/>
              <a:t>图表提供了系统架构和组件之间复杂交互的视觉表示。这些图表是理解、沟通和完善系统设计的宝贵工具。</a:t>
            </a:r>
          </a:p>
          <a:p>
            <a:pPr algn="just">
              <a:lnSpc>
                <a:spcPct val="100000"/>
              </a:lnSpc>
            </a:pPr>
            <a:endParaRPr lang="zh-CN" altLang="en-US" sz="2000" dirty="0"/>
          </a:p>
          <a:p>
            <a:pPr algn="just">
              <a:lnSpc>
                <a:spcPct val="100000"/>
              </a:lnSpc>
            </a:pPr>
            <a:r>
              <a:rPr lang="zh-CN" altLang="en-US" sz="2000" dirty="0"/>
              <a:t>通过精心融合这些软件工程实践，</a:t>
            </a:r>
            <a:r>
              <a:rPr lang="en-US" altLang="zh-CN" sz="2000" dirty="0"/>
              <a:t>"Home Guardian"</a:t>
            </a:r>
            <a:r>
              <a:rPr lang="zh-CN" altLang="en-US" sz="2000" dirty="0"/>
              <a:t>系统不仅为智能家居环境监测提供了一个健壮和可适应的解决方案，还确立了代码质量、可维护性和可扩展性的高标准。</a:t>
            </a:r>
            <a:endParaRPr lang="en-US" sz="2000" dirty="0"/>
          </a:p>
        </p:txBody>
      </p:sp>
      <p:sp>
        <p:nvSpPr>
          <p:cNvPr id="7" name="Title 10">
            <a:extLst>
              <a:ext uri="{FF2B5EF4-FFF2-40B4-BE49-F238E27FC236}">
                <a16:creationId xmlns:a16="http://schemas.microsoft.com/office/drawing/2014/main" id="{92125C72-1995-4D3D-83AE-BD7FF78700B2}"/>
              </a:ext>
            </a:extLst>
          </p:cNvPr>
          <p:cNvSpPr txBox="1">
            <a:spLocks/>
          </p:cNvSpPr>
          <p:nvPr/>
        </p:nvSpPr>
        <p:spPr>
          <a:xfrm>
            <a:off x="186615" y="420459"/>
            <a:ext cx="11374012" cy="66811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b="1" dirty="0"/>
              <a:t>使用软件工程最佳实践 </a:t>
            </a:r>
            <a:r>
              <a:rPr lang="en-US" altLang="zh-CN" sz="4000" b="1" dirty="0"/>
              <a:t>| Best Practices used</a:t>
            </a:r>
            <a:endParaRPr lang="en-US" sz="4000" b="1" dirty="0"/>
          </a:p>
        </p:txBody>
      </p:sp>
    </p:spTree>
    <p:extLst>
      <p:ext uri="{BB962C8B-B14F-4D97-AF65-F5344CB8AC3E}">
        <p14:creationId xmlns:p14="http://schemas.microsoft.com/office/powerpoint/2010/main" val="2795644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F03EE8-7EE9-4AE9-896E-F7B644DD2158}"/>
              </a:ext>
            </a:extLst>
          </p:cNvPr>
          <p:cNvPicPr>
            <a:picLocks noChangeAspect="1"/>
          </p:cNvPicPr>
          <p:nvPr/>
        </p:nvPicPr>
        <p:blipFill>
          <a:blip r:embed="rId2"/>
          <a:stretch>
            <a:fillRect/>
          </a:stretch>
        </p:blipFill>
        <p:spPr>
          <a:xfrm>
            <a:off x="0" y="-1"/>
            <a:ext cx="4587765" cy="6857999"/>
          </a:xfrm>
          <a:prstGeom prst="rect">
            <a:avLst/>
          </a:prstGeom>
        </p:spPr>
      </p:pic>
      <p:pic>
        <p:nvPicPr>
          <p:cNvPr id="14" name="Picture 13">
            <a:extLst>
              <a:ext uri="{FF2B5EF4-FFF2-40B4-BE49-F238E27FC236}">
                <a16:creationId xmlns:a16="http://schemas.microsoft.com/office/drawing/2014/main" id="{E8B3A955-250D-400F-B33F-8683E057D08E}"/>
              </a:ext>
            </a:extLst>
          </p:cNvPr>
          <p:cNvPicPr>
            <a:picLocks noChangeAspect="1"/>
          </p:cNvPicPr>
          <p:nvPr/>
        </p:nvPicPr>
        <p:blipFill>
          <a:blip r:embed="rId3"/>
          <a:stretch>
            <a:fillRect/>
          </a:stretch>
        </p:blipFill>
        <p:spPr>
          <a:xfrm>
            <a:off x="7677150" y="-10886"/>
            <a:ext cx="4514850" cy="6858000"/>
          </a:xfrm>
          <a:prstGeom prst="rect">
            <a:avLst/>
          </a:prstGeom>
        </p:spPr>
      </p:pic>
      <p:sp>
        <p:nvSpPr>
          <p:cNvPr id="15" name="Title 10">
            <a:extLst>
              <a:ext uri="{FF2B5EF4-FFF2-40B4-BE49-F238E27FC236}">
                <a16:creationId xmlns:a16="http://schemas.microsoft.com/office/drawing/2014/main" id="{C9A5E8FA-A705-48EB-82DB-E32A32C6E4A0}"/>
              </a:ext>
            </a:extLst>
          </p:cNvPr>
          <p:cNvSpPr txBox="1">
            <a:spLocks/>
          </p:cNvSpPr>
          <p:nvPr/>
        </p:nvSpPr>
        <p:spPr>
          <a:xfrm>
            <a:off x="4459177" y="2700335"/>
            <a:ext cx="3273646" cy="1457326"/>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900" b="1" dirty="0"/>
              <a:t>系统工作流程</a:t>
            </a:r>
            <a:br>
              <a:rPr lang="en-US" altLang="zh-CN" sz="3900" b="1" dirty="0"/>
            </a:br>
            <a:r>
              <a:rPr lang="en-US" altLang="zh-CN" sz="3200" b="1" dirty="0">
                <a:latin typeface="Arial" panose="020B0604020202020204" pitchFamily="34" charset="0"/>
                <a:cs typeface="Arial" panose="020B0604020202020204" pitchFamily="34" charset="0"/>
              </a:rPr>
              <a:t>System Workflow</a:t>
            </a:r>
            <a:endParaRPr lang="en-US" sz="3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3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3440D-F13C-4F82-B40B-733493236C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022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4400" b="1" dirty="0">
                <a:solidFill>
                  <a:schemeClr val="bg1"/>
                </a:solidFill>
                <a:ea typeface="汉仪文黑-55简" panose="00020600040101010101" charset="-122"/>
              </a:rPr>
              <a:t>4</a:t>
            </a:r>
            <a:br>
              <a:rPr lang="en-US" altLang="zh-CN" sz="4400" b="1" dirty="0">
                <a:solidFill>
                  <a:schemeClr val="bg1"/>
                </a:solidFill>
                <a:ea typeface="汉仪文黑-55简" panose="00020600040101010101" charset="-122"/>
              </a:rPr>
            </a:br>
            <a:r>
              <a:rPr lang="zh-CN" altLang="en-US" sz="4400" b="1" dirty="0">
                <a:solidFill>
                  <a:schemeClr val="bg1"/>
                </a:solidFill>
                <a:ea typeface="汉仪文黑-55简" panose="00020600040101010101" charset="-122"/>
              </a:rPr>
              <a:t>问答环节</a:t>
            </a:r>
            <a:br>
              <a:rPr lang="en-US" altLang="zh-CN" sz="4400" b="1" dirty="0">
                <a:solidFill>
                  <a:schemeClr val="bg1"/>
                </a:solidFill>
                <a:ea typeface="汉仪文黑-55简" panose="00020600040101010101" charset="-122"/>
              </a:rPr>
            </a:br>
            <a:r>
              <a:rPr lang="en-US" sz="4400" b="1" dirty="0">
                <a:solidFill>
                  <a:schemeClr val="bg1"/>
                </a:solidFill>
                <a:latin typeface="Arial" panose="020B0604020202020204" pitchFamily="34" charset="0"/>
                <a:ea typeface="汉仪文黑-55简" panose="00020600040101010101" charset="-122"/>
                <a:cs typeface="Arial" panose="020B0604020202020204" pitchFamily="34" charset="0"/>
              </a:rPr>
              <a:t>Q&amp;A</a:t>
            </a:r>
          </a:p>
        </p:txBody>
      </p:sp>
      <p:pic>
        <p:nvPicPr>
          <p:cNvPr id="7" name="Picture 6">
            <a:extLst>
              <a:ext uri="{FF2B5EF4-FFF2-40B4-BE49-F238E27FC236}">
                <a16:creationId xmlns:a16="http://schemas.microsoft.com/office/drawing/2014/main" id="{23CE85F8-457D-458F-B884-00C5C6D0FFB4}"/>
              </a:ext>
            </a:extLst>
          </p:cNvPr>
          <p:cNvPicPr>
            <a:picLocks noChangeAspect="1"/>
          </p:cNvPicPr>
          <p:nvPr/>
        </p:nvPicPr>
        <p:blipFill>
          <a:blip r:embed="rId2"/>
          <a:stretch>
            <a:fillRect/>
          </a:stretch>
        </p:blipFill>
        <p:spPr>
          <a:xfrm>
            <a:off x="5990550" y="393134"/>
            <a:ext cx="6751011" cy="6858000"/>
          </a:xfrm>
          <a:prstGeom prst="rect">
            <a:avLst/>
          </a:prstGeom>
        </p:spPr>
      </p:pic>
    </p:spTree>
    <p:extLst>
      <p:ext uri="{BB962C8B-B14F-4D97-AF65-F5344CB8AC3E}">
        <p14:creationId xmlns:p14="http://schemas.microsoft.com/office/powerpoint/2010/main" val="154615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5547629" y="282388"/>
            <a:ext cx="3560512" cy="1981201"/>
          </a:xfrm>
        </p:spPr>
        <p:txBody>
          <a:bodyPr/>
          <a:lstStyle/>
          <a:p>
            <a:pPr algn="ctr"/>
            <a:r>
              <a:rPr lang="en-US" dirty="0"/>
              <a:t>Thank you!</a:t>
            </a:r>
            <a:br>
              <a:rPr lang="en-US" dirty="0"/>
            </a:br>
            <a:r>
              <a:rPr lang="zh-CN" altLang="en-US" dirty="0"/>
              <a:t>感谢观看！</a:t>
            </a:r>
            <a:endParaRPr lang="en-US" dirty="0"/>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4249270" y="5015751"/>
            <a:ext cx="6436659" cy="1707778"/>
          </a:xfrm>
        </p:spPr>
        <p:txBody>
          <a:bodyPr anchor="ctr"/>
          <a:lstStyle/>
          <a:p>
            <a:pPr algn="r"/>
            <a:r>
              <a:rPr lang="zh-CN" altLang="en-US" dirty="0"/>
              <a:t>智能家居卫士系统 </a:t>
            </a:r>
            <a:endParaRPr lang="en-US" altLang="zh-CN" dirty="0"/>
          </a:p>
          <a:p>
            <a:pPr algn="r"/>
            <a:r>
              <a:rPr lang="en-US" altLang="zh-CN" b="1" dirty="0"/>
              <a:t>home guardian project</a:t>
            </a:r>
            <a:endParaRPr lang="en-US" altLang="zh-CN" dirty="0"/>
          </a:p>
          <a:p>
            <a:pPr lvl="1" algn="r"/>
            <a:r>
              <a:rPr lang="en-US" b="1" dirty="0"/>
              <a:t>GitHub URL:</a:t>
            </a:r>
            <a:r>
              <a:rPr lang="en-US" dirty="0"/>
              <a:t> </a:t>
            </a:r>
            <a:r>
              <a:rPr lang="en-US" u="sng" dirty="0"/>
              <a:t>https://github.com/agajansahatov/home-guardian</a:t>
            </a:r>
          </a:p>
          <a:p>
            <a:pPr algn="r"/>
            <a:endParaRPr lang="en-US" dirty="0"/>
          </a:p>
        </p:txBody>
      </p:sp>
      <p:sp>
        <p:nvSpPr>
          <p:cNvPr id="4" name="Content Placeholder 10">
            <a:extLst>
              <a:ext uri="{FF2B5EF4-FFF2-40B4-BE49-F238E27FC236}">
                <a16:creationId xmlns:a16="http://schemas.microsoft.com/office/drawing/2014/main" id="{6110C60A-0012-470D-B7F0-421704CCD63F}"/>
              </a:ext>
            </a:extLst>
          </p:cNvPr>
          <p:cNvSpPr txBox="1">
            <a:spLocks/>
          </p:cNvSpPr>
          <p:nvPr/>
        </p:nvSpPr>
        <p:spPr>
          <a:xfrm>
            <a:off x="1452282" y="2989729"/>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zh-CN" altLang="en-US" sz="4000" dirty="0"/>
              <a:t>目 录</a:t>
            </a:r>
            <a:br>
              <a:rPr lang="en-US" altLang="zh-CN" dirty="0"/>
            </a:br>
            <a:r>
              <a:rPr lang="en-US" altLang="zh-CN" dirty="0"/>
              <a:t>Contents</a:t>
            </a:r>
            <a:endParaRPr lang="en-US" dirty="0"/>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562349905"/>
              </p:ext>
            </p:extLst>
          </p:nvPr>
        </p:nvGraphicFramePr>
        <p:xfrm>
          <a:off x="8469086" y="1017348"/>
          <a:ext cx="3203427" cy="4823303"/>
        </p:xfrm>
        <a:graphic>
          <a:graphicData uri="http://schemas.openxmlformats.org/drawingml/2006/table">
            <a:tbl>
              <a:tblPr firstRow="1" bandRow="1"/>
              <a:tblGrid>
                <a:gridCol w="3203427">
                  <a:extLst>
                    <a:ext uri="{9D8B030D-6E8A-4147-A177-3AD203B41FA5}">
                      <a16:colId xmlns:a16="http://schemas.microsoft.com/office/drawing/2014/main" val="1563570424"/>
                    </a:ext>
                  </a:extLst>
                </a:gridCol>
              </a:tblGrid>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1</a:t>
                      </a:r>
                      <a:endParaRPr lang="en-US" altLang="zh-CN" sz="2400" b="0"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tx1"/>
                          </a:solidFill>
                          <a:latin typeface="+mj-lt"/>
                          <a:ea typeface="+mn-ea"/>
                          <a:cs typeface="+mn-cs"/>
                        </a:rPr>
                        <a:t>项目简介</a:t>
                      </a:r>
                      <a:endParaRPr lang="en-US" altLang="zh-CN" sz="2400" b="1"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2</a:t>
                      </a:r>
                      <a:br>
                        <a:rPr lang="en-US" altLang="zh-CN" sz="2400" b="0" kern="1200" dirty="0">
                          <a:solidFill>
                            <a:schemeClr val="tx1"/>
                          </a:solidFill>
                          <a:latin typeface="+mj-lt"/>
                          <a:ea typeface="+mn-ea"/>
                          <a:cs typeface="+mn-cs"/>
                        </a:rPr>
                      </a:br>
                      <a:r>
                        <a:rPr lang="zh-CN" altLang="en-US" sz="2400" b="1" kern="1200" dirty="0">
                          <a:solidFill>
                            <a:schemeClr val="tx1"/>
                          </a:solidFill>
                          <a:latin typeface="+mj-lt"/>
                          <a:ea typeface="+mn-ea"/>
                          <a:cs typeface="+mn-cs"/>
                        </a:rPr>
                        <a:t>项目详情</a:t>
                      </a:r>
                      <a:br>
                        <a:rPr lang="en-US" altLang="zh-CN" sz="2400" b="0" kern="1200" dirty="0">
                          <a:solidFill>
                            <a:schemeClr val="tx1"/>
                          </a:solidFill>
                          <a:latin typeface="+mj-lt"/>
                          <a:ea typeface="+mn-ea"/>
                          <a:cs typeface="+mn-cs"/>
                        </a:rPr>
                      </a:br>
                      <a:r>
                        <a:rPr lang="en-US" altLang="zh-CN" sz="2400" b="0" kern="1200" dirty="0">
                          <a:solidFill>
                            <a:schemeClr val="tx1"/>
                          </a:solidFill>
                          <a:latin typeface="+mj-lt"/>
                          <a:ea typeface="+mn-ea"/>
                          <a:cs typeface="+mn-cs"/>
                        </a:rPr>
                        <a:t>PROJECT DETAILS</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17242">
                <a:tc>
                  <a:txBody>
                    <a:bodyPr/>
                    <a:lstStyle/>
                    <a:p>
                      <a:pPr marL="0" algn="r" defTabSz="914400" rtl="0" eaLnBrk="1" latinLnBrk="0" hangingPunct="1"/>
                      <a:r>
                        <a:rPr lang="en-US" sz="2400" b="0" kern="1200" dirty="0">
                          <a:solidFill>
                            <a:schemeClr val="tx1"/>
                          </a:solidFill>
                          <a:latin typeface="+mj-lt"/>
                          <a:ea typeface="+mn-ea"/>
                          <a:cs typeface="+mn-cs"/>
                        </a:rPr>
                        <a:t>3</a:t>
                      </a:r>
                    </a:p>
                    <a:p>
                      <a:pPr marL="0" algn="r" defTabSz="914400" rtl="0" eaLnBrk="1" latinLnBrk="0" hangingPunct="1"/>
                      <a:r>
                        <a:rPr lang="zh-CN" altLang="en-US" sz="2400" b="0" kern="1200" dirty="0">
                          <a:solidFill>
                            <a:schemeClr val="tx1"/>
                          </a:solidFill>
                          <a:latin typeface="+mj-lt"/>
                          <a:ea typeface="+mn-ea"/>
                          <a:cs typeface="+mn-cs"/>
                        </a:rPr>
                        <a:t>系统实现</a:t>
                      </a:r>
                      <a:endParaRPr lang="en-US" altLang="zh-CN" sz="2400" b="0" kern="1200" dirty="0">
                        <a:solidFill>
                          <a:schemeClr val="tx1"/>
                        </a:solidFill>
                        <a:latin typeface="+mj-lt"/>
                        <a:ea typeface="+mn-ea"/>
                        <a:cs typeface="+mn-cs"/>
                      </a:endParaRPr>
                    </a:p>
                    <a:p>
                      <a:pPr marL="0" algn="r" defTabSz="914400" rtl="0" eaLnBrk="1" latinLnBrk="0" hangingPunct="1"/>
                      <a:r>
                        <a:rPr lang="en-US" sz="2400" b="0" kern="1200" dirty="0">
                          <a:solidFill>
                            <a:schemeClr val="tx1"/>
                          </a:solidFill>
                          <a:latin typeface="+mj-lt"/>
                          <a:ea typeface="+mn-ea"/>
                          <a:cs typeface="+mn-cs"/>
                        </a:rPr>
                        <a:t>IMPLEMENTATION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257143">
                <a:tc>
                  <a:txBody>
                    <a:bodyPr/>
                    <a:lstStyle/>
                    <a:p>
                      <a:pPr marL="0" algn="r" defTabSz="914400" rtl="0" eaLnBrk="1" latinLnBrk="0" hangingPunct="1"/>
                      <a:r>
                        <a:rPr lang="en-US" altLang="zh-CN" sz="2400" b="0" kern="1200" dirty="0">
                          <a:solidFill>
                            <a:schemeClr val="tx1"/>
                          </a:solidFill>
                          <a:latin typeface="+mj-lt"/>
                          <a:ea typeface="+mn-ea"/>
                          <a:cs typeface="+mn-cs"/>
                        </a:rPr>
                        <a:t>4</a:t>
                      </a:r>
                    </a:p>
                    <a:p>
                      <a:pPr marL="0" algn="r" defTabSz="914400" rtl="0" eaLnBrk="1" latinLnBrk="0" hangingPunct="1"/>
                      <a:r>
                        <a:rPr lang="zh-CN" altLang="en-US" sz="2400" b="0" kern="1200" dirty="0">
                          <a:solidFill>
                            <a:schemeClr val="tx1"/>
                          </a:solidFill>
                          <a:latin typeface="+mj-lt"/>
                          <a:ea typeface="+mn-ea"/>
                          <a:cs typeface="+mn-cs"/>
                        </a:rPr>
                        <a:t>问答环节</a:t>
                      </a:r>
                      <a:endParaRPr lang="en-US" altLang="zh-CN" sz="2400" b="0" kern="1200" dirty="0">
                        <a:solidFill>
                          <a:schemeClr val="tx1"/>
                        </a:solidFill>
                        <a:latin typeface="+mj-lt"/>
                        <a:ea typeface="+mn-ea"/>
                        <a:cs typeface="+mn-cs"/>
                      </a:endParaRPr>
                    </a:p>
                    <a:p>
                      <a:pPr marL="0" algn="r" defTabSz="914400" rtl="0" eaLnBrk="1" latinLnBrk="0" hangingPunct="1"/>
                      <a:r>
                        <a:rPr lang="en-US" altLang="zh-CN" sz="2400" b="0" kern="1200" dirty="0">
                          <a:solidFill>
                            <a:schemeClr val="tx1"/>
                          </a:solidFill>
                          <a:latin typeface="+mj-lt"/>
                          <a:ea typeface="+mn-ea"/>
                          <a:cs typeface="+mn-cs"/>
                        </a:rPr>
                        <a:t>Q &amp; A</a:t>
                      </a:r>
                      <a:endParaRPr lang="zh-CN" alt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820492"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01</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项目简介</a:t>
            </a:r>
            <a:br>
              <a:rPr lang="zh-CN" altLang="en-US" sz="3200" dirty="0">
                <a:solidFill>
                  <a:schemeClr val="bg1"/>
                </a:solidFill>
                <a:latin typeface="汉仪文黑-55简" panose="00020600040101010101" charset="-122"/>
                <a:ea typeface="汉仪文黑-55简" panose="00020600040101010101" charset="-122"/>
              </a:rPr>
            </a:br>
            <a:r>
              <a:rPr lang="en-US" altLang="zh-CN" sz="2800" dirty="0">
                <a:solidFill>
                  <a:schemeClr val="bg1"/>
                </a:solidFill>
                <a:latin typeface="汉仪文黑-55简" panose="00020600040101010101" charset="-122"/>
                <a:ea typeface="汉仪文黑-55简" panose="00020600040101010101" charset="-122"/>
              </a:rPr>
              <a:t>INTRODUCTION</a:t>
            </a:r>
            <a:endParaRPr lang="en-US" dirty="0">
              <a:solidFill>
                <a:schemeClr val="bg1"/>
              </a:solidFill>
            </a:endParaRPr>
          </a:p>
        </p:txBody>
      </p:sp>
      <p:pic>
        <p:nvPicPr>
          <p:cNvPr id="7" name="Content Placeholder 6">
            <a:extLst>
              <a:ext uri="{FF2B5EF4-FFF2-40B4-BE49-F238E27FC236}">
                <a16:creationId xmlns:a16="http://schemas.microsoft.com/office/drawing/2014/main" id="{9DCFC931-6734-4334-961E-EC515F2B42D7}"/>
              </a:ext>
            </a:extLst>
          </p:cNvPr>
          <p:cNvPicPr>
            <a:picLocks noGrp="1" noChangeAspect="1"/>
          </p:cNvPicPr>
          <p:nvPr>
            <p:ph idx="1"/>
          </p:nvPr>
        </p:nvPicPr>
        <p:blipFill rotWithShape="1">
          <a:blip r:embed="rId2"/>
          <a:srcRect l="23657" r="3003" b="16424"/>
          <a:stretch/>
        </p:blipFill>
        <p:spPr>
          <a:xfrm flipH="1">
            <a:off x="7083380" y="1201737"/>
            <a:ext cx="5108620" cy="3951288"/>
          </a:xfrm>
          <a:prstGeom prst="flowChartDelay">
            <a:avLst/>
          </a:prstGeom>
        </p:spPr>
      </p:pic>
    </p:spTree>
    <p:extLst>
      <p:ext uri="{BB962C8B-B14F-4D97-AF65-F5344CB8AC3E}">
        <p14:creationId xmlns:p14="http://schemas.microsoft.com/office/powerpoint/2010/main" val="141491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1002595" y="1369608"/>
            <a:ext cx="5522258" cy="1380564"/>
          </a:xfrm>
        </p:spPr>
        <p:txBody>
          <a:bodyPr/>
          <a:lstStyle/>
          <a:p>
            <a:pPr algn="ctr">
              <a:lnSpc>
                <a:spcPct val="100000"/>
              </a:lnSpc>
            </a:pPr>
            <a:r>
              <a:rPr lang="zh-CN" altLang="en-US" sz="4000" b="1" dirty="0"/>
              <a:t>智能家居卫士系统</a:t>
            </a:r>
            <a:br>
              <a:rPr lang="en-US" dirty="0"/>
            </a:br>
            <a:r>
              <a:rPr lang="zh-CN" altLang="en-US" sz="3200" dirty="0"/>
              <a:t>物联网智能家居环境监测系统</a:t>
            </a:r>
            <a:endParaRPr lang="en-US" dirty="0"/>
          </a:p>
        </p:txBody>
      </p:sp>
      <p:pic>
        <p:nvPicPr>
          <p:cNvPr id="8" name="Picture Placeholder 21">
            <a:extLst>
              <a:ext uri="{FF2B5EF4-FFF2-40B4-BE49-F238E27FC236}">
                <a16:creationId xmlns:a16="http://schemas.microsoft.com/office/drawing/2014/main" id="{FFD2BD9F-962D-9BA5-14BE-C9CD52FEF9C7}"/>
              </a:ext>
            </a:extLst>
          </p:cNvPr>
          <p:cNvPicPr>
            <a:picLocks noGrp="1" noChangeAspect="1"/>
          </p:cNvPicPr>
          <p:nvPr>
            <p:ph type="pic" idx="1"/>
          </p:nvPr>
        </p:nvPicPr>
        <p:blipFill rotWithShape="1">
          <a:blip r:embed="rId3"/>
          <a:srcRect l="41555" r="19585"/>
          <a:stretch/>
        </p:blipFill>
        <p:spPr>
          <a:xfrm>
            <a:off x="7401941" y="0"/>
            <a:ext cx="4790059" cy="6587067"/>
          </a:xfrm>
        </p:spPr>
      </p:pic>
      <p:sp>
        <p:nvSpPr>
          <p:cNvPr id="4" name="Title 1">
            <a:extLst>
              <a:ext uri="{FF2B5EF4-FFF2-40B4-BE49-F238E27FC236}">
                <a16:creationId xmlns:a16="http://schemas.microsoft.com/office/drawing/2014/main" id="{216778EE-A40D-441D-9281-99F260091456}"/>
              </a:ext>
            </a:extLst>
          </p:cNvPr>
          <p:cNvSpPr txBox="1">
            <a:spLocks/>
          </p:cNvSpPr>
          <p:nvPr/>
        </p:nvSpPr>
        <p:spPr>
          <a:xfrm>
            <a:off x="394448" y="4401671"/>
            <a:ext cx="6920752" cy="1254062"/>
          </a:xfrm>
          <a:prstGeom prst="rect">
            <a:avLst/>
          </a:prstGeom>
        </p:spPr>
        <p:txBody>
          <a:bodyPr vert="horz" lIns="91440" tIns="45720" rIns="91440" bIns="45720" rtlCol="0" anchor="ctr">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ctr">
              <a:lnSpc>
                <a:spcPct val="100000"/>
              </a:lnSpc>
            </a:pPr>
            <a:r>
              <a:rPr lang="en-US" sz="4000" dirty="0"/>
              <a:t>Home Guardian</a:t>
            </a:r>
            <a:br>
              <a:rPr lang="en-US" sz="3200" dirty="0"/>
            </a:br>
            <a:r>
              <a:rPr lang="en-US" sz="2000" dirty="0"/>
              <a:t>An IoT Smart Home Environmental Monitoring System</a:t>
            </a:r>
            <a:endParaRPr lang="en-US" dirty="0"/>
          </a:p>
        </p:txBody>
      </p:sp>
    </p:spTree>
    <p:extLst>
      <p:ext uri="{BB962C8B-B14F-4D97-AF65-F5344CB8AC3E}">
        <p14:creationId xmlns:p14="http://schemas.microsoft.com/office/powerpoint/2010/main" val="222232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CD40EDC-C73D-4B16-8E47-EEBB525F4E0F}"/>
              </a:ext>
            </a:extLst>
          </p:cNvPr>
          <p:cNvSpPr txBox="1"/>
          <p:nvPr/>
        </p:nvSpPr>
        <p:spPr>
          <a:xfrm>
            <a:off x="4995969" y="3429000"/>
            <a:ext cx="7147072" cy="2800767"/>
          </a:xfrm>
          <a:prstGeom prst="rect">
            <a:avLst/>
          </a:prstGeom>
          <a:noFill/>
        </p:spPr>
        <p:txBody>
          <a:bodyPr wrap="square" rtlCol="0">
            <a:spAutoFit/>
          </a:bodyPr>
          <a:lstStyle/>
          <a:p>
            <a:pPr algn="ctr"/>
            <a:endParaRPr lang="en-US" dirty="0">
              <a:latin typeface="Arial" panose="020B0604020202020204" pitchFamily="34" charset="0"/>
              <a:cs typeface="Arial" panose="020B0604020202020204" pitchFamily="34" charset="0"/>
            </a:endParaRPr>
          </a:p>
          <a:p>
            <a:pPr algn="ct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The "Home Guardian" system is an IoT-based smart home environmental monitoring system implemented using a Mini Practice Board, Python, Arduino, and the PyMata4Ex library. It allows users to monitor and control various environmental factors within their home, such as temperature, humidity, and air quality, to ensure a comfortable and safe living environment. </a:t>
            </a:r>
          </a:p>
        </p:txBody>
      </p:sp>
      <p:sp>
        <p:nvSpPr>
          <p:cNvPr id="15" name="Title 2">
            <a:extLst>
              <a:ext uri="{FF2B5EF4-FFF2-40B4-BE49-F238E27FC236}">
                <a16:creationId xmlns:a16="http://schemas.microsoft.com/office/drawing/2014/main" id="{5B2EE12B-799A-4C60-B92F-41E3D11A3FD8}"/>
              </a:ext>
            </a:extLst>
          </p:cNvPr>
          <p:cNvSpPr txBox="1">
            <a:spLocks/>
          </p:cNvSpPr>
          <p:nvPr/>
        </p:nvSpPr>
        <p:spPr>
          <a:xfrm>
            <a:off x="8313991" y="190500"/>
            <a:ext cx="3624705" cy="1666876"/>
          </a:xfrm>
          <a:prstGeom prst="rect">
            <a:avLst/>
          </a:prstGeom>
        </p:spPr>
        <p:txBody>
          <a:bodyPr vert="horz" lIns="91440" tIns="45720" rIns="91440" bIns="45720" rtlCol="0" anchor="b">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r">
              <a:lnSpc>
                <a:spcPct val="100000"/>
              </a:lnSpc>
            </a:pPr>
            <a:br>
              <a:rPr lang="en-US" altLang="zh-CN" sz="3200" dirty="0">
                <a:solidFill>
                  <a:srgbClr val="543E34"/>
                </a:solidFill>
                <a:latin typeface="汉仪文黑-55简" panose="00020600040101010101" charset="-122"/>
                <a:ea typeface="汉仪文黑-55简" panose="00020600040101010101" charset="-122"/>
              </a:rPr>
            </a:br>
            <a:br>
              <a:rPr lang="en-US" altLang="zh-CN" sz="3200" dirty="0">
                <a:solidFill>
                  <a:srgbClr val="543E34"/>
                </a:solidFill>
                <a:latin typeface="汉仪文黑-55简" panose="00020600040101010101" charset="-122"/>
                <a:ea typeface="汉仪文黑-55简" panose="00020600040101010101" charset="-122"/>
              </a:rPr>
            </a:br>
            <a:endParaRPr lang="en-US" altLang="zh-CN" sz="3200" dirty="0">
              <a:solidFill>
                <a:srgbClr val="543E34"/>
              </a:solidFill>
              <a:latin typeface="汉仪文黑-55简" panose="00020600040101010101" charset="-122"/>
              <a:ea typeface="汉仪文黑-55简" panose="00020600040101010101" charset="-122"/>
            </a:endParaRPr>
          </a:p>
          <a:p>
            <a:pPr algn="r">
              <a:lnSpc>
                <a:spcPct val="100000"/>
              </a:lnSpc>
            </a:pPr>
            <a:r>
              <a:rPr lang="en-US" altLang="zh-CN" sz="3200" b="1" dirty="0">
                <a:solidFill>
                  <a:srgbClr val="543E34"/>
                </a:solidFill>
                <a:latin typeface="汉仪文黑-55简" panose="00020600040101010101" charset="-122"/>
                <a:ea typeface="汉仪文黑-55简" panose="00020600040101010101" charset="-122"/>
              </a:rPr>
              <a:t>01</a:t>
            </a:r>
          </a:p>
          <a:p>
            <a:pPr algn="r">
              <a:lnSpc>
                <a:spcPct val="100000"/>
              </a:lnSpc>
            </a:pPr>
            <a:r>
              <a:rPr lang="zh-CN" altLang="en-US" sz="3200" dirty="0">
                <a:solidFill>
                  <a:srgbClr val="543E34"/>
                </a:solidFill>
                <a:latin typeface="汉仪文黑-55简" panose="00020600040101010101" charset="-122"/>
                <a:ea typeface="汉仪文黑-55简" panose="00020600040101010101" charset="-122"/>
              </a:rPr>
              <a:t>项目简介</a:t>
            </a:r>
            <a:br>
              <a:rPr lang="en-US" sz="3200" dirty="0"/>
            </a:br>
            <a:r>
              <a:rPr lang="en-US" sz="2000" dirty="0"/>
              <a:t>PROJECT INTRODUCTION</a:t>
            </a:r>
            <a:endParaRPr lang="en-US" sz="3200" dirty="0"/>
          </a:p>
        </p:txBody>
      </p:sp>
      <p:pic>
        <p:nvPicPr>
          <p:cNvPr id="19" name="Picture 18">
            <a:extLst>
              <a:ext uri="{FF2B5EF4-FFF2-40B4-BE49-F238E27FC236}">
                <a16:creationId xmlns:a16="http://schemas.microsoft.com/office/drawing/2014/main" id="{17321D7B-BEF8-4499-8E39-0A91A3557561}"/>
              </a:ext>
            </a:extLst>
          </p:cNvPr>
          <p:cNvPicPr>
            <a:picLocks noChangeAspect="1"/>
          </p:cNvPicPr>
          <p:nvPr/>
        </p:nvPicPr>
        <p:blipFill>
          <a:blip r:embed="rId3"/>
          <a:stretch>
            <a:fillRect/>
          </a:stretch>
        </p:blipFill>
        <p:spPr>
          <a:xfrm>
            <a:off x="0" y="0"/>
            <a:ext cx="4170968" cy="6858000"/>
          </a:xfrm>
          <a:prstGeom prst="rect">
            <a:avLst/>
          </a:prstGeom>
        </p:spPr>
      </p:pic>
      <p:sp>
        <p:nvSpPr>
          <p:cNvPr id="20" name="TextBox 19">
            <a:extLst>
              <a:ext uri="{FF2B5EF4-FFF2-40B4-BE49-F238E27FC236}">
                <a16:creationId xmlns:a16="http://schemas.microsoft.com/office/drawing/2014/main" id="{56A0D6A3-AD91-4B6B-9EA6-20F6F18D5B5B}"/>
              </a:ext>
            </a:extLst>
          </p:cNvPr>
          <p:cNvSpPr txBox="1"/>
          <p:nvPr/>
        </p:nvSpPr>
        <p:spPr>
          <a:xfrm>
            <a:off x="4357687" y="729138"/>
            <a:ext cx="3557587" cy="2954655"/>
          </a:xfrm>
          <a:prstGeom prst="rect">
            <a:avLst/>
          </a:prstGeom>
          <a:noFill/>
        </p:spPr>
        <p:txBody>
          <a:bodyPr wrap="square" rtlCol="0">
            <a:spAutoFit/>
          </a:bodyPr>
          <a:lstStyle/>
          <a:p>
            <a:r>
              <a:rPr lang="zh-CN" altLang="en-US" sz="1800" dirty="0"/>
              <a:t>智能家居卫士系统</a:t>
            </a:r>
            <a:r>
              <a:rPr lang="zh-CN" altLang="en-US" dirty="0">
                <a:latin typeface="Century Gothic" panose="020B0502020202020204" pitchFamily="34" charset="0"/>
              </a:rPr>
              <a:t>是一个基于物联网的智能家居环境监测系统，使用迷你练习板、</a:t>
            </a:r>
            <a:r>
              <a:rPr lang="en-US" altLang="zh-CN" dirty="0">
                <a:latin typeface="Century Gothic" panose="020B0502020202020204" pitchFamily="34" charset="0"/>
              </a:rPr>
              <a:t>Python</a:t>
            </a:r>
            <a:r>
              <a:rPr lang="zh-CN" altLang="en-US" dirty="0">
                <a:latin typeface="Century Gothic" panose="020B0502020202020204" pitchFamily="34" charset="0"/>
              </a:rPr>
              <a:t>、</a:t>
            </a:r>
            <a:r>
              <a:rPr lang="en-US" altLang="zh-CN" dirty="0">
                <a:latin typeface="Century Gothic" panose="020B0502020202020204" pitchFamily="34" charset="0"/>
              </a:rPr>
              <a:t>Arduino </a:t>
            </a:r>
            <a:r>
              <a:rPr lang="zh-CN" altLang="en-US" dirty="0">
                <a:latin typeface="Century Gothic" panose="020B0502020202020204" pitchFamily="34" charset="0"/>
              </a:rPr>
              <a:t>和 </a:t>
            </a:r>
            <a:r>
              <a:rPr lang="en-US" altLang="zh-CN" dirty="0">
                <a:latin typeface="Century Gothic" panose="020B0502020202020204" pitchFamily="34" charset="0"/>
              </a:rPr>
              <a:t>PyMata4Ex </a:t>
            </a:r>
            <a:r>
              <a:rPr lang="zh-CN" altLang="en-US" dirty="0">
                <a:latin typeface="Century Gothic" panose="020B0502020202020204" pitchFamily="34" charset="0"/>
              </a:rPr>
              <a:t>库实现。 它可以让用户监测和控制家中的各种环境因素，如温度、湿度、空气质量，确保舒适、安全的生活环境。</a:t>
            </a:r>
            <a:br>
              <a:rPr lang="en-US" altLang="zh-CN" sz="1400" dirty="0">
                <a:latin typeface="Century Gothic" panose="020B0502020202020204" pitchFamily="34" charset="0"/>
              </a:rPr>
            </a:br>
            <a:endParaRPr lang="en-US" altLang="zh-CN" sz="1400" dirty="0">
              <a:latin typeface="Century Gothic" panose="020B0502020202020204" pitchFamily="34" charset="0"/>
            </a:endParaRPr>
          </a:p>
          <a:p>
            <a:pPr algn="ct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02</a:t>
            </a:r>
            <a:br>
              <a:rPr lang="en-US" altLang="zh-CN" sz="3200"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项目详情</a:t>
            </a:r>
            <a:br>
              <a:rPr lang="en-US" altLang="zh-CN" sz="3200" dirty="0">
                <a:solidFill>
                  <a:schemeClr val="bg1"/>
                </a:solidFill>
                <a:latin typeface="汉仪文黑-55简" panose="00020600040101010101" charset="-122"/>
                <a:ea typeface="汉仪文黑-55简" panose="00020600040101010101" charset="-122"/>
              </a:rPr>
            </a:br>
            <a:r>
              <a:rPr lang="en-US" altLang="zh-CN" sz="3200" dirty="0">
                <a:solidFill>
                  <a:schemeClr val="bg1"/>
                </a:solidFill>
                <a:latin typeface="汉仪文黑-55简" panose="00020600040101010101" charset="-122"/>
                <a:ea typeface="汉仪文黑-55简" panose="00020600040101010101" charset="-122"/>
              </a:rPr>
              <a:t>PROJECT DETAILS</a:t>
            </a:r>
            <a:endParaRPr lang="en-US" dirty="0">
              <a:solidFill>
                <a:schemeClr val="bg1"/>
              </a:solidFill>
            </a:endParaRPr>
          </a:p>
        </p:txBody>
      </p:sp>
      <p:pic>
        <p:nvPicPr>
          <p:cNvPr id="6" name="Content Placeholder 5">
            <a:extLst>
              <a:ext uri="{FF2B5EF4-FFF2-40B4-BE49-F238E27FC236}">
                <a16:creationId xmlns:a16="http://schemas.microsoft.com/office/drawing/2014/main" id="{BE4138F1-3C87-41A5-BF45-267625C9B7B4}"/>
              </a:ext>
            </a:extLst>
          </p:cNvPr>
          <p:cNvPicPr>
            <a:picLocks noGrp="1" noChangeAspect="1"/>
          </p:cNvPicPr>
          <p:nvPr>
            <p:ph idx="1"/>
          </p:nvPr>
        </p:nvPicPr>
        <p:blipFill>
          <a:blip r:embed="rId2"/>
          <a:stretch>
            <a:fillRect/>
          </a:stretch>
        </p:blipFill>
        <p:spPr>
          <a:xfrm flipH="1">
            <a:off x="7108371" y="1425802"/>
            <a:ext cx="5083629" cy="4006395"/>
          </a:xfrm>
          <a:prstGeom prst="flowChartDelay">
            <a:avLst/>
          </a:prstGeom>
        </p:spPr>
      </p:pic>
    </p:spTree>
    <p:extLst>
      <p:ext uri="{BB962C8B-B14F-4D97-AF65-F5344CB8AC3E}">
        <p14:creationId xmlns:p14="http://schemas.microsoft.com/office/powerpoint/2010/main" val="375821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926336" y="304800"/>
            <a:ext cx="8339328" cy="914400"/>
          </a:xfrm>
        </p:spPr>
        <p:txBody>
          <a:bodyPr/>
          <a:lstStyle/>
          <a:p>
            <a:br>
              <a:rPr lang="en-US" dirty="0"/>
            </a:br>
            <a:br>
              <a:rPr lang="en-US" dirty="0"/>
            </a:br>
            <a:br>
              <a:rPr lang="en-US" dirty="0"/>
            </a:br>
            <a:r>
              <a:rPr lang="zh-CN" altLang="en-US" sz="3600" b="1" dirty="0"/>
              <a:t>主要特性和功能 </a:t>
            </a:r>
            <a:r>
              <a:rPr lang="en-US" altLang="zh-CN" sz="3600" b="1" dirty="0"/>
              <a:t> | Project Features</a:t>
            </a:r>
            <a:endParaRPr lang="en-US" b="1" dirty="0"/>
          </a:p>
        </p:txBody>
      </p:sp>
      <p:sp>
        <p:nvSpPr>
          <p:cNvPr id="17" name="Content Placeholder 16">
            <a:extLst>
              <a:ext uri="{FF2B5EF4-FFF2-40B4-BE49-F238E27FC236}">
                <a16:creationId xmlns:a16="http://schemas.microsoft.com/office/drawing/2014/main" id="{F34B3F3D-2331-4F23-A18A-10449E8BA736}"/>
              </a:ext>
            </a:extLst>
          </p:cNvPr>
          <p:cNvSpPr>
            <a:spLocks noGrp="1"/>
          </p:cNvSpPr>
          <p:nvPr>
            <p:ph sz="quarter" idx="10"/>
          </p:nvPr>
        </p:nvSpPr>
        <p:spPr>
          <a:xfrm>
            <a:off x="866775" y="1400937"/>
            <a:ext cx="10153650" cy="4933188"/>
          </a:xfrm>
        </p:spPr>
        <p:txBody>
          <a:bodyPr>
            <a:normAutofit/>
          </a:bodyPr>
          <a:lstStyle/>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使用迷你 </a:t>
            </a:r>
            <a:r>
              <a:rPr lang="en-US" altLang="zh-CN" b="1" dirty="0">
                <a:latin typeface="FangSong" panose="02010609060101010101" pitchFamily="49" charset="-122"/>
                <a:ea typeface="FangSong" panose="02010609060101010101" pitchFamily="49" charset="-122"/>
              </a:rPr>
              <a:t>Arduino </a:t>
            </a:r>
            <a:r>
              <a:rPr lang="zh-CN" altLang="en-US" b="1" dirty="0">
                <a:latin typeface="FangSong" panose="02010609060101010101" pitchFamily="49" charset="-122"/>
                <a:ea typeface="FangSong" panose="02010609060101010101" pitchFamily="49" charset="-122"/>
              </a:rPr>
              <a:t>练习板连续监测温度 </a:t>
            </a:r>
            <a:r>
              <a:rPr lang="en-US" altLang="zh-CN" b="1" dirty="0">
                <a:latin typeface="FangSong" panose="02010609060101010101" pitchFamily="49" charset="-122"/>
                <a:ea typeface="FangSong" panose="02010609060101010101" pitchFamily="49" charset="-122"/>
              </a:rPr>
              <a:t>/ Continuously Temperature Monitoring</a:t>
            </a:r>
            <a:r>
              <a:rPr lang="zh-CN" altLang="en-US" b="1" dirty="0">
                <a:latin typeface="FangSong" panose="02010609060101010101" pitchFamily="49" charset="-122"/>
                <a:ea typeface="FangSong" panose="02010609060101010101" pitchFamily="49" charset="-122"/>
              </a:rPr>
              <a:t>。</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模拟温度输入 </a:t>
            </a:r>
            <a:r>
              <a:rPr lang="en-US" altLang="zh-CN" b="1" dirty="0">
                <a:latin typeface="FangSong" panose="02010609060101010101" pitchFamily="49" charset="-122"/>
                <a:ea typeface="FangSong" panose="02010609060101010101" pitchFamily="49" charset="-122"/>
              </a:rPr>
              <a:t>/ Real &amp; Simulated Temperature input</a:t>
            </a:r>
            <a:r>
              <a:rPr lang="zh-CN" altLang="en-US" b="1" dirty="0">
                <a:latin typeface="FangSong" panose="02010609060101010101" pitchFamily="49" charset="-122"/>
                <a:ea typeface="FangSong" panose="02010609060101010101" pitchFamily="49" charset="-122"/>
              </a:rPr>
              <a:t>：用户可以使用板上的“滑动变阻器”来模拟温度变化。 此功能允许用户测试和观察系统如何响应温度波动。 测试后，用户可以使用板上的“温湿度”传感器切换到实时温度监测。</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基于温度的控制逻辑 </a:t>
            </a:r>
            <a:r>
              <a:rPr lang="en-US" altLang="zh-CN" b="1" dirty="0">
                <a:latin typeface="FangSong" panose="02010609060101010101" pitchFamily="49" charset="-122"/>
                <a:ea typeface="FangSong" panose="02010609060101010101" pitchFamily="49" charset="-122"/>
              </a:rPr>
              <a:t>/ Temperature based Control Logic.</a:t>
            </a:r>
          </a:p>
          <a:p>
            <a:pPr marL="342900" indent="0">
              <a:lnSpc>
                <a:spcPct val="100000"/>
              </a:lnSpc>
              <a:buNone/>
            </a:pP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如果温度 </a:t>
            </a:r>
            <a:r>
              <a:rPr lang="en-US" altLang="zh-CN" b="1" dirty="0">
                <a:latin typeface="FangSong" panose="02010609060101010101" pitchFamily="49" charset="-122"/>
                <a:ea typeface="FangSong" panose="02010609060101010101" pitchFamily="49" charset="-122"/>
              </a:rPr>
              <a:t>(T) </a:t>
            </a:r>
            <a:r>
              <a:rPr lang="zh-CN" altLang="en-US" b="1" dirty="0">
                <a:latin typeface="FangSong" panose="02010609060101010101" pitchFamily="49" charset="-122"/>
                <a:ea typeface="FangSong" panose="02010609060101010101" pitchFamily="49" charset="-122"/>
              </a:rPr>
              <a:t>为：</a:t>
            </a: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&lt; 15C</a:t>
            </a:r>
            <a:r>
              <a:rPr lang="zh-CN" altLang="en-US" sz="2000" b="1" dirty="0">
                <a:latin typeface="FangSong" panose="02010609060101010101" pitchFamily="49" charset="-122"/>
                <a:ea typeface="FangSong" panose="02010609060101010101" pitchFamily="49" charset="-122"/>
              </a:rPr>
              <a:t>，灯泡显示蓝色，风扇关闭，火警关闭；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15C&lt;=T&lt;=35C</a:t>
            </a:r>
            <a:r>
              <a:rPr lang="zh-CN" altLang="en-US" sz="2000" b="1" dirty="0">
                <a:latin typeface="FangSong" panose="02010609060101010101" pitchFamily="49" charset="-122"/>
                <a:ea typeface="FangSong" panose="02010609060101010101" pitchFamily="49" charset="-122"/>
              </a:rPr>
              <a:t>，灯泡显示绿色。 风扇和火警警报器保持关闭状态。</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35C&lt;=T&lt;=60C</a:t>
            </a:r>
            <a:r>
              <a:rPr lang="zh-CN" altLang="en-US" sz="2000" b="1" dirty="0">
                <a:latin typeface="FangSong" panose="02010609060101010101" pitchFamily="49" charset="-122"/>
                <a:ea typeface="FangSong" panose="02010609060101010101" pitchFamily="49" charset="-122"/>
              </a:rPr>
              <a:t>，灯泡显示红色，表示温度升高。 此外，风扇开始运转以调节温度。 火警警报仍然关闭。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&gt; 60C</a:t>
            </a:r>
            <a:r>
              <a:rPr lang="zh-CN" altLang="en-US" sz="2000" b="1" dirty="0">
                <a:latin typeface="FangSong" panose="02010609060101010101" pitchFamily="49" charset="-122"/>
                <a:ea typeface="FangSong" panose="02010609060101010101" pitchFamily="49" charset="-122"/>
              </a:rPr>
              <a:t>，系统启动火警声音，</a:t>
            </a:r>
            <a:r>
              <a:rPr lang="en-US" altLang="zh-CN" sz="2000" b="1" dirty="0">
                <a:latin typeface="FangSong" panose="02010609060101010101" pitchFamily="49" charset="-122"/>
                <a:ea typeface="FangSong" panose="02010609060101010101" pitchFamily="49" charset="-122"/>
              </a:rPr>
              <a:t>RGB LED </a:t>
            </a:r>
            <a:r>
              <a:rPr lang="zh-CN" altLang="en-US" sz="2000" b="1" dirty="0">
                <a:latin typeface="FangSong" panose="02010609060101010101" pitchFamily="49" charset="-122"/>
                <a:ea typeface="FangSong" panose="02010609060101010101" pitchFamily="49" charset="-122"/>
              </a:rPr>
              <a:t>不断交替红黄颜色，直至温度降至 </a:t>
            </a:r>
            <a:r>
              <a:rPr lang="en-US" altLang="zh-CN" sz="2000" b="1" dirty="0">
                <a:latin typeface="FangSong" panose="02010609060101010101" pitchFamily="49" charset="-122"/>
                <a:ea typeface="FangSong" panose="02010609060101010101" pitchFamily="49" charset="-122"/>
              </a:rPr>
              <a:t>60 </a:t>
            </a:r>
            <a:r>
              <a:rPr lang="zh-CN" altLang="en-US" sz="2000" b="1" dirty="0">
                <a:latin typeface="FangSong" panose="02010609060101010101" pitchFamily="49" charset="-122"/>
                <a:ea typeface="FangSong" panose="02010609060101010101" pitchFamily="49" charset="-122"/>
              </a:rPr>
              <a:t>摄氏度以下。 风扇保持打开状态。</a:t>
            </a:r>
            <a:endParaRPr 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96691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DE91-F35F-4ADE-827E-A05F7324C42A}"/>
              </a:ext>
            </a:extLst>
          </p:cNvPr>
          <p:cNvSpPr>
            <a:spLocks noGrp="1"/>
          </p:cNvSpPr>
          <p:nvPr>
            <p:ph type="title" idx="4294967295"/>
          </p:nvPr>
        </p:nvSpPr>
        <p:spPr>
          <a:xfrm>
            <a:off x="5413375" y="123825"/>
            <a:ext cx="6778625" cy="3636963"/>
          </a:xfrm>
        </p:spPr>
        <p:txBody>
          <a:bodyPr/>
          <a:lstStyle/>
          <a:p>
            <a:r>
              <a:rPr lang="zh-CN" altLang="en-US" sz="2000" dirty="0"/>
              <a:t>这些功能使得智能家居卫士系统能够有效监测环境状况并做出相应响应，确保用户拥有舒适、安全的生活环境。 用户可以轻松了解系统的行为，并根据需要进行调整，以保持家中的最佳条件。</a:t>
            </a:r>
            <a:br>
              <a:rPr lang="en-US" altLang="zh-CN" sz="2000" dirty="0"/>
            </a:br>
            <a:br>
              <a:rPr lang="en-US" sz="2000" dirty="0"/>
            </a:br>
            <a:r>
              <a:rPr lang="en-US" sz="2000" dirty="0"/>
              <a:t>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a:t>
            </a:r>
          </a:p>
        </p:txBody>
      </p:sp>
      <p:grpSp>
        <p:nvGrpSpPr>
          <p:cNvPr id="21" name="Group 20">
            <a:extLst>
              <a:ext uri="{FF2B5EF4-FFF2-40B4-BE49-F238E27FC236}">
                <a16:creationId xmlns:a16="http://schemas.microsoft.com/office/drawing/2014/main" id="{283A23EA-C0FE-4C23-A38F-766E74341A34}"/>
              </a:ext>
            </a:extLst>
          </p:cNvPr>
          <p:cNvGrpSpPr/>
          <p:nvPr/>
        </p:nvGrpSpPr>
        <p:grpSpPr>
          <a:xfrm>
            <a:off x="8041497" y="4066931"/>
            <a:ext cx="2543176" cy="2469069"/>
            <a:chOff x="3145261" y="1596009"/>
            <a:chExt cx="2543176" cy="2469069"/>
          </a:xfrm>
        </p:grpSpPr>
        <p:pic>
          <p:nvPicPr>
            <p:cNvPr id="7" name="Picture 6">
              <a:extLst>
                <a:ext uri="{FF2B5EF4-FFF2-40B4-BE49-F238E27FC236}">
                  <a16:creationId xmlns:a16="http://schemas.microsoft.com/office/drawing/2014/main" id="{65798C96-9879-4211-BBDE-DCFF76F4C06A}"/>
                </a:ext>
              </a:extLst>
            </p:cNvPr>
            <p:cNvPicPr>
              <a:picLocks noChangeAspect="1"/>
            </p:cNvPicPr>
            <p:nvPr/>
          </p:nvPicPr>
          <p:blipFill>
            <a:blip r:embed="rId5"/>
            <a:stretch>
              <a:fillRect/>
            </a:stretch>
          </p:blipFill>
          <p:spPr>
            <a:xfrm flipV="1">
              <a:off x="3145261" y="2021823"/>
              <a:ext cx="2543176" cy="2043255"/>
            </a:xfrm>
            <a:prstGeom prst="roundRect">
              <a:avLst/>
            </a:prstGeom>
          </p:spPr>
        </p:pic>
        <p:sp>
          <p:nvSpPr>
            <p:cNvPr id="17" name="Title 2">
              <a:extLst>
                <a:ext uri="{FF2B5EF4-FFF2-40B4-BE49-F238E27FC236}">
                  <a16:creationId xmlns:a16="http://schemas.microsoft.com/office/drawing/2014/main" id="{ABE43F39-54EE-4974-96B3-13332BEA6437}"/>
                </a:ext>
              </a:extLst>
            </p:cNvPr>
            <p:cNvSpPr txBox="1">
              <a:spLocks/>
            </p:cNvSpPr>
            <p:nvPr/>
          </p:nvSpPr>
          <p:spPr>
            <a:xfrm>
              <a:off x="3719140" y="1596009"/>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&lt; 15C</a:t>
              </a:r>
            </a:p>
          </p:txBody>
        </p:sp>
      </p:grpSp>
      <p:grpSp>
        <p:nvGrpSpPr>
          <p:cNvPr id="24" name="Group 23">
            <a:extLst>
              <a:ext uri="{FF2B5EF4-FFF2-40B4-BE49-F238E27FC236}">
                <a16:creationId xmlns:a16="http://schemas.microsoft.com/office/drawing/2014/main" id="{0BC47E9C-27F1-4549-9E9C-B37DE44044D0}"/>
              </a:ext>
            </a:extLst>
          </p:cNvPr>
          <p:cNvGrpSpPr/>
          <p:nvPr/>
        </p:nvGrpSpPr>
        <p:grpSpPr>
          <a:xfrm>
            <a:off x="95676" y="2856912"/>
            <a:ext cx="4724796" cy="3822048"/>
            <a:chOff x="7315740" y="2807351"/>
            <a:chExt cx="4724796" cy="3822048"/>
          </a:xfrm>
        </p:grpSpPr>
        <p:pic>
          <p:nvPicPr>
            <p:cNvPr id="13" name="Condition 4">
              <a:hlinkClick r:id="" action="ppaction://media"/>
              <a:extLst>
                <a:ext uri="{FF2B5EF4-FFF2-40B4-BE49-F238E27FC236}">
                  <a16:creationId xmlns:a16="http://schemas.microsoft.com/office/drawing/2014/main" id="{89CB3DA1-FD0D-4E6E-9526-0D9EBFBA91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15740" y="3200399"/>
              <a:ext cx="4724796" cy="3429000"/>
            </a:xfrm>
            <a:prstGeom prst="roundRect">
              <a:avLst/>
            </a:prstGeom>
          </p:spPr>
        </p:pic>
        <p:sp>
          <p:nvSpPr>
            <p:cNvPr id="18" name="Title 2">
              <a:extLst>
                <a:ext uri="{FF2B5EF4-FFF2-40B4-BE49-F238E27FC236}">
                  <a16:creationId xmlns:a16="http://schemas.microsoft.com/office/drawing/2014/main" id="{EE9DD5AC-5592-41F3-A903-89E631885CBC}"/>
                </a:ext>
              </a:extLst>
            </p:cNvPr>
            <p:cNvSpPr txBox="1">
              <a:spLocks/>
            </p:cNvSpPr>
            <p:nvPr/>
          </p:nvSpPr>
          <p:spPr>
            <a:xfrm>
              <a:off x="8980429" y="2807351"/>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&gt; 60C</a:t>
              </a:r>
            </a:p>
          </p:txBody>
        </p:sp>
      </p:grpSp>
      <p:grpSp>
        <p:nvGrpSpPr>
          <p:cNvPr id="22" name="Group 21">
            <a:extLst>
              <a:ext uri="{FF2B5EF4-FFF2-40B4-BE49-F238E27FC236}">
                <a16:creationId xmlns:a16="http://schemas.microsoft.com/office/drawing/2014/main" id="{5318D8F2-7999-4DD2-94A3-1ED35DE2C2ED}"/>
              </a:ext>
            </a:extLst>
          </p:cNvPr>
          <p:cNvGrpSpPr/>
          <p:nvPr/>
        </p:nvGrpSpPr>
        <p:grpSpPr>
          <a:xfrm>
            <a:off x="5077428" y="4007682"/>
            <a:ext cx="2707114" cy="2547172"/>
            <a:chOff x="1117168" y="4101081"/>
            <a:chExt cx="2707114" cy="2547172"/>
          </a:xfrm>
        </p:grpSpPr>
        <p:pic>
          <p:nvPicPr>
            <p:cNvPr id="9" name="Picture 8">
              <a:extLst>
                <a:ext uri="{FF2B5EF4-FFF2-40B4-BE49-F238E27FC236}">
                  <a16:creationId xmlns:a16="http://schemas.microsoft.com/office/drawing/2014/main" id="{6332D93F-04D1-4EB5-BD44-A374C32EA09F}"/>
                </a:ext>
              </a:extLst>
            </p:cNvPr>
            <p:cNvPicPr>
              <a:picLocks noChangeAspect="1"/>
            </p:cNvPicPr>
            <p:nvPr/>
          </p:nvPicPr>
          <p:blipFill>
            <a:blip r:embed="rId7"/>
            <a:stretch>
              <a:fillRect/>
            </a:stretch>
          </p:blipFill>
          <p:spPr>
            <a:xfrm flipV="1">
              <a:off x="1117168" y="4604998"/>
              <a:ext cx="2707114" cy="2043255"/>
            </a:xfrm>
            <a:prstGeom prst="roundRect">
              <a:avLst/>
            </a:prstGeom>
          </p:spPr>
        </p:pic>
        <p:sp>
          <p:nvSpPr>
            <p:cNvPr id="19" name="Title 2">
              <a:extLst>
                <a:ext uri="{FF2B5EF4-FFF2-40B4-BE49-F238E27FC236}">
                  <a16:creationId xmlns:a16="http://schemas.microsoft.com/office/drawing/2014/main" id="{AB517D0E-AE2D-43D6-A57E-D45608A305A0}"/>
                </a:ext>
              </a:extLst>
            </p:cNvPr>
            <p:cNvSpPr txBox="1">
              <a:spLocks/>
            </p:cNvSpPr>
            <p:nvPr/>
          </p:nvSpPr>
          <p:spPr>
            <a:xfrm>
              <a:off x="1596803" y="4101081"/>
              <a:ext cx="2116356"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15C &lt; </a:t>
              </a:r>
              <a:r>
                <a:rPr lang="zh-CN" altLang="en-US" sz="1800" b="1" dirty="0">
                  <a:solidFill>
                    <a:srgbClr val="FF0000"/>
                  </a:solidFill>
                </a:rPr>
                <a:t>温度 </a:t>
              </a:r>
              <a:r>
                <a:rPr lang="en-US" altLang="zh-CN" sz="1800" b="1" dirty="0">
                  <a:solidFill>
                    <a:srgbClr val="FF0000"/>
                  </a:solidFill>
                </a:rPr>
                <a:t>&lt; 35C</a:t>
              </a:r>
              <a:r>
                <a:rPr lang="zh-CN" altLang="en-US" sz="1800" b="1" dirty="0">
                  <a:solidFill>
                    <a:srgbClr val="FF0000"/>
                  </a:solidFill>
                </a:rPr>
                <a:t> </a:t>
              </a:r>
              <a:endParaRPr lang="en-US" sz="1800" b="1" dirty="0">
                <a:solidFill>
                  <a:srgbClr val="FF0000"/>
                </a:solidFill>
              </a:endParaRPr>
            </a:p>
          </p:txBody>
        </p:sp>
      </p:grpSp>
      <p:grpSp>
        <p:nvGrpSpPr>
          <p:cNvPr id="23" name="Group 22">
            <a:extLst>
              <a:ext uri="{FF2B5EF4-FFF2-40B4-BE49-F238E27FC236}">
                <a16:creationId xmlns:a16="http://schemas.microsoft.com/office/drawing/2014/main" id="{537E94EC-8A9C-49AD-95AF-7683E09494C5}"/>
              </a:ext>
            </a:extLst>
          </p:cNvPr>
          <p:cNvGrpSpPr/>
          <p:nvPr/>
        </p:nvGrpSpPr>
        <p:grpSpPr>
          <a:xfrm>
            <a:off x="240971" y="236580"/>
            <a:ext cx="2707114" cy="2528318"/>
            <a:chOff x="4416849" y="4101081"/>
            <a:chExt cx="2707114" cy="2528318"/>
          </a:xfrm>
        </p:grpSpPr>
        <p:pic>
          <p:nvPicPr>
            <p:cNvPr id="12" name="Picture 11">
              <a:extLst>
                <a:ext uri="{FF2B5EF4-FFF2-40B4-BE49-F238E27FC236}">
                  <a16:creationId xmlns:a16="http://schemas.microsoft.com/office/drawing/2014/main" id="{F50992E1-6DE4-414C-B25E-0276E95037C1}"/>
                </a:ext>
              </a:extLst>
            </p:cNvPr>
            <p:cNvPicPr>
              <a:picLocks noChangeAspect="1"/>
            </p:cNvPicPr>
            <p:nvPr/>
          </p:nvPicPr>
          <p:blipFill>
            <a:blip r:embed="rId8"/>
            <a:stretch>
              <a:fillRect/>
            </a:stretch>
          </p:blipFill>
          <p:spPr>
            <a:xfrm flipV="1">
              <a:off x="4416849" y="4586143"/>
              <a:ext cx="2707114" cy="2043256"/>
            </a:xfrm>
            <a:prstGeom prst="roundRect">
              <a:avLst/>
            </a:prstGeom>
          </p:spPr>
        </p:pic>
        <p:sp>
          <p:nvSpPr>
            <p:cNvPr id="20" name="Title 2">
              <a:extLst>
                <a:ext uri="{FF2B5EF4-FFF2-40B4-BE49-F238E27FC236}">
                  <a16:creationId xmlns:a16="http://schemas.microsoft.com/office/drawing/2014/main" id="{6CA26DAA-6981-4C06-9285-5AC2A6334A3A}"/>
                </a:ext>
              </a:extLst>
            </p:cNvPr>
            <p:cNvSpPr txBox="1">
              <a:spLocks/>
            </p:cNvSpPr>
            <p:nvPr/>
          </p:nvSpPr>
          <p:spPr>
            <a:xfrm>
              <a:off x="4971949" y="4101081"/>
              <a:ext cx="1965983"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35C &lt; </a:t>
              </a:r>
              <a:r>
                <a:rPr lang="zh-CN" altLang="en-US" sz="1800" b="1" dirty="0">
                  <a:solidFill>
                    <a:srgbClr val="FF0000"/>
                  </a:solidFill>
                </a:rPr>
                <a:t>温度 </a:t>
              </a:r>
              <a:r>
                <a:rPr lang="en-US" altLang="zh-CN" sz="1800" b="1" dirty="0">
                  <a:solidFill>
                    <a:srgbClr val="FF0000"/>
                  </a:solidFill>
                </a:rPr>
                <a:t>&lt; 60C</a:t>
              </a:r>
              <a:r>
                <a:rPr lang="zh-CN" altLang="en-US" sz="1800" b="1" dirty="0">
                  <a:solidFill>
                    <a:srgbClr val="FF0000"/>
                  </a:solidFill>
                </a:rPr>
                <a:t> </a:t>
              </a:r>
              <a:endParaRPr lang="en-US" sz="1800" b="1" dirty="0">
                <a:solidFill>
                  <a:srgbClr val="FF0000"/>
                </a:solidFill>
              </a:endParaRPr>
            </a:p>
          </p:txBody>
        </p:sp>
      </p:grpSp>
      <p:pic>
        <p:nvPicPr>
          <p:cNvPr id="26" name="Picture 25">
            <a:extLst>
              <a:ext uri="{FF2B5EF4-FFF2-40B4-BE49-F238E27FC236}">
                <a16:creationId xmlns:a16="http://schemas.microsoft.com/office/drawing/2014/main" id="{3994D7FB-DD15-4954-8459-AA5B8A035420}"/>
              </a:ext>
            </a:extLst>
          </p:cNvPr>
          <p:cNvPicPr>
            <a:picLocks noChangeAspect="1"/>
          </p:cNvPicPr>
          <p:nvPr/>
        </p:nvPicPr>
        <p:blipFill rotWithShape="1">
          <a:blip r:embed="rId9"/>
          <a:srcRect l="33211" t="9435" r="34282" b="66966"/>
          <a:stretch/>
        </p:blipFill>
        <p:spPr>
          <a:xfrm>
            <a:off x="3155782" y="1521770"/>
            <a:ext cx="1971675" cy="1021111"/>
          </a:xfrm>
          <a:prstGeom prst="roundRect">
            <a:avLst/>
          </a:prstGeom>
        </p:spPr>
      </p:pic>
    </p:spTree>
    <p:extLst>
      <p:ext uri="{BB962C8B-B14F-4D97-AF65-F5344CB8AC3E}">
        <p14:creationId xmlns:p14="http://schemas.microsoft.com/office/powerpoint/2010/main" val="1096717490"/>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03</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系统实现</a:t>
            </a:r>
            <a:br>
              <a:rPr lang="zh-CN" altLang="en-US" sz="3200" dirty="0">
                <a:solidFill>
                  <a:schemeClr val="bg1"/>
                </a:solidFill>
                <a:latin typeface="汉仪文黑-55简" panose="00020600040101010101" charset="-122"/>
                <a:ea typeface="汉仪文黑-55简" panose="00020600040101010101" charset="-122"/>
              </a:rPr>
            </a:br>
            <a:r>
              <a:rPr lang="en-US" altLang="zh-CN" dirty="0">
                <a:solidFill>
                  <a:schemeClr val="bg1"/>
                </a:solidFill>
                <a:latin typeface="汉仪文黑-55简" panose="00020600040101010101" charset="-122"/>
                <a:ea typeface="汉仪文黑-55简" panose="00020600040101010101" charset="-122"/>
              </a:rPr>
              <a:t>IMPLEMENTATION</a:t>
            </a:r>
            <a:endParaRPr lang="en-US" dirty="0">
              <a:solidFill>
                <a:schemeClr val="bg1"/>
              </a:solidFill>
            </a:endParaRPr>
          </a:p>
        </p:txBody>
      </p:sp>
      <p:pic>
        <p:nvPicPr>
          <p:cNvPr id="5" name="Picture 4">
            <a:extLst>
              <a:ext uri="{FF2B5EF4-FFF2-40B4-BE49-F238E27FC236}">
                <a16:creationId xmlns:a16="http://schemas.microsoft.com/office/drawing/2014/main" id="{6ECF18A3-127B-474A-801A-88531AAFF35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brightnessContrast bright="40000" contrast="20000"/>
                    </a14:imgEffect>
                  </a14:imgLayer>
                </a14:imgProps>
              </a:ext>
            </a:extLst>
          </a:blip>
          <a:srcRect l="8892" t="16614" r="15137" b="10719"/>
          <a:stretch/>
        </p:blipFill>
        <p:spPr>
          <a:xfrm>
            <a:off x="3067050" y="4181475"/>
            <a:ext cx="5022800" cy="2676525"/>
          </a:xfrm>
          <a:prstGeom prst="rect">
            <a:avLst/>
          </a:prstGeom>
        </p:spPr>
      </p:pic>
      <p:pic>
        <p:nvPicPr>
          <p:cNvPr id="8" name="Picture Placeholder 14" descr="A person in an apron holding a computer">
            <a:extLst>
              <a:ext uri="{FF2B5EF4-FFF2-40B4-BE49-F238E27FC236}">
                <a16:creationId xmlns:a16="http://schemas.microsoft.com/office/drawing/2014/main" id="{CEAE541A-331F-4E44-AB39-039B93065A04}"/>
              </a:ext>
            </a:extLst>
          </p:cNvPr>
          <p:cNvPicPr>
            <a:picLocks noChangeAspect="1"/>
          </p:cNvPicPr>
          <p:nvPr/>
        </p:nvPicPr>
        <p:blipFill>
          <a:blip r:embed="rId4"/>
          <a:srcRect l="331" r="331"/>
          <a:stretch/>
        </p:blipFill>
        <p:spPr>
          <a:xfrm>
            <a:off x="7621539" y="-9525"/>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p:spPr>
      </p:pic>
    </p:spTree>
    <p:extLst>
      <p:ext uri="{BB962C8B-B14F-4D97-AF65-F5344CB8AC3E}">
        <p14:creationId xmlns:p14="http://schemas.microsoft.com/office/powerpoint/2010/main" val="2090281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{949E3A55-3651-4545-B227-C04023E044C1}tf11964407_win32</Template>
  <TotalTime>674</TotalTime>
  <Words>1135</Words>
  <Application>Microsoft Office PowerPoint</Application>
  <PresentationFormat>Widescreen</PresentationFormat>
  <Paragraphs>89</Paragraphs>
  <Slides>16</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FangSong</vt:lpstr>
      <vt:lpstr>汉仪文黑-55简</vt:lpstr>
      <vt:lpstr>Arial</vt:lpstr>
      <vt:lpstr>Calibri</vt:lpstr>
      <vt:lpstr>Century Gothic</vt:lpstr>
      <vt:lpstr>Courier New</vt:lpstr>
      <vt:lpstr>Gill Sans Nova Light</vt:lpstr>
      <vt:lpstr>Sagona Book</vt:lpstr>
      <vt:lpstr>Wingdings</vt:lpstr>
      <vt:lpstr>Custom</vt:lpstr>
      <vt:lpstr>智能家居答辩 Defense of Smart Home Project.</vt:lpstr>
      <vt:lpstr>目 录 Contents</vt:lpstr>
      <vt:lpstr>01 项目简介 INTRODUCTION</vt:lpstr>
      <vt:lpstr>智能家居卫士系统 物联网智能家居环境监测系统</vt:lpstr>
      <vt:lpstr>PowerPoint Presentation</vt:lpstr>
      <vt:lpstr>02 项目详情 PROJECT DETAILS</vt:lpstr>
      <vt:lpstr>   主要特性和功能  | Project Features</vt:lpstr>
      <vt:lpstr>这些功能使得智能家居卫士系统能够有效监测环境状况并做出相应响应，确保用户拥有舒适、安全的生活环境。 用户可以轻松了解系统的行为，并根据需要进行调整，以保持家中的最佳条件。  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vt:lpstr>
      <vt:lpstr>03 系统实现 IMPLEMENTATION</vt:lpstr>
      <vt:lpstr>PowerPoint Presentation</vt:lpstr>
      <vt:lpstr>系统安装及运行指导</vt:lpstr>
      <vt:lpstr>PowerPoint Presentation</vt:lpstr>
      <vt:lpstr>PowerPoint Presentation</vt:lpstr>
      <vt:lpstr>PowerPoint Presentation</vt:lpstr>
      <vt:lpstr>4 问答环节 Q&amp;A</vt:lpstr>
      <vt:lpstr>Thank you! 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Agajan Sahatov</dc:creator>
  <cp:lastModifiedBy>Agajan Sahatov</cp:lastModifiedBy>
  <cp:revision>152</cp:revision>
  <dcterms:created xsi:type="dcterms:W3CDTF">2024-04-19T01:35:47Z</dcterms:created>
  <dcterms:modified xsi:type="dcterms:W3CDTF">2024-04-19T15:21:40Z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